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5"/>
  </p:notesMasterIdLst>
  <p:sldIdLst>
    <p:sldId id="256" r:id="rId2"/>
    <p:sldId id="1107" r:id="rId3"/>
    <p:sldId id="257" r:id="rId4"/>
    <p:sldId id="1357" r:id="rId5"/>
    <p:sldId id="1431" r:id="rId6"/>
    <p:sldId id="1432" r:id="rId7"/>
    <p:sldId id="1433" r:id="rId8"/>
    <p:sldId id="1435" r:id="rId9"/>
    <p:sldId id="1434" r:id="rId10"/>
    <p:sldId id="1436" r:id="rId11"/>
    <p:sldId id="1437" r:id="rId12"/>
    <p:sldId id="1438" r:id="rId13"/>
    <p:sldId id="1439" r:id="rId14"/>
    <p:sldId id="1440" r:id="rId15"/>
    <p:sldId id="1441" r:id="rId16"/>
    <p:sldId id="1442" r:id="rId17"/>
    <p:sldId id="1444" r:id="rId18"/>
    <p:sldId id="1445" r:id="rId19"/>
    <p:sldId id="1448" r:id="rId20"/>
    <p:sldId id="1443" r:id="rId21"/>
    <p:sldId id="1446" r:id="rId22"/>
    <p:sldId id="1447" r:id="rId23"/>
    <p:sldId id="1369" r:id="rId24"/>
    <p:sldId id="1371" r:id="rId25"/>
    <p:sldId id="1374" r:id="rId26"/>
    <p:sldId id="1376" r:id="rId27"/>
    <p:sldId id="1378" r:id="rId28"/>
    <p:sldId id="1450" r:id="rId29"/>
    <p:sldId id="1454" r:id="rId30"/>
    <p:sldId id="1455" r:id="rId31"/>
    <p:sldId id="1449" r:id="rId32"/>
    <p:sldId id="1394" r:id="rId33"/>
    <p:sldId id="1451" r:id="rId34"/>
    <p:sldId id="1395" r:id="rId35"/>
    <p:sldId id="1396" r:id="rId36"/>
    <p:sldId id="1401" r:id="rId37"/>
    <p:sldId id="1402" r:id="rId38"/>
    <p:sldId id="1403" r:id="rId39"/>
    <p:sldId id="1404" r:id="rId40"/>
    <p:sldId id="1405" r:id="rId41"/>
    <p:sldId id="1453" r:id="rId42"/>
    <p:sldId id="828" r:id="rId43"/>
    <p:sldId id="297" r:id="rId44"/>
  </p:sldIdLst>
  <p:sldSz cx="12192000" cy="6858000"/>
  <p:notesSz cx="6858000" cy="9144000"/>
  <p:custDataLst>
    <p:tags r:id="rId4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11">
          <p15:clr>
            <a:srgbClr val="A4A3A4"/>
          </p15:clr>
        </p15:guide>
        <p15:guide id="2" pos="3853">
          <p15:clr>
            <a:srgbClr val="A4A3A4"/>
          </p15:clr>
        </p15:guide>
      </p15:sldGuideLst>
    </p:ext>
    <p:ext uri="{505F2C04-C923-438B-8C0F-E0CD2BADF298}">
      <wppc:fontMiss xmlns:wppc="http://www.wps.cn/officeDocument/PresentationCustomData" xmlns="" type="true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3" autoAdjust="0"/>
    <p:restoredTop sz="94660"/>
  </p:normalViewPr>
  <p:slideViewPr>
    <p:cSldViewPr snapToGrid="0">
      <p:cViewPr varScale="1">
        <p:scale>
          <a:sx n="80" d="100"/>
          <a:sy n="80" d="100"/>
        </p:scale>
        <p:origin x="60" y="284"/>
      </p:cViewPr>
      <p:guideLst>
        <p:guide orient="horz" pos="2211"/>
        <p:guide pos="3853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91" d="100"/>
        <a:sy n="91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gs" Target="tags/tag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lenovo\Desktop\speech_recognition\&#35757;&#32451;&#26679;&#26412;MFCC_5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lenovo\Desktop\speech_recognition\&#35757;&#32451;&#26679;&#26412;MFCC_5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lenovo\Desktop\speech_recognition\&#35757;&#32451;&#26679;&#26412;MFCC_5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marker>
            <c:symbol val="none"/>
          </c:marker>
          <c:val>
            <c:numRef>
              <c:f>Sheet1!$A$1:$AF$1</c:f>
              <c:numCache>
                <c:formatCode>General</c:formatCode>
                <c:ptCount val="32"/>
                <c:pt idx="0">
                  <c:v>-2.8479712404074098</c:v>
                </c:pt>
                <c:pt idx="1">
                  <c:v>-0.108366398718775</c:v>
                </c:pt>
                <c:pt idx="2">
                  <c:v>2.2656682519860798</c:v>
                </c:pt>
                <c:pt idx="3">
                  <c:v>21.217468899540599</c:v>
                </c:pt>
                <c:pt idx="4">
                  <c:v>9.5029336896071097</c:v>
                </c:pt>
                <c:pt idx="5">
                  <c:v>4.9320789721190703</c:v>
                </c:pt>
                <c:pt idx="6">
                  <c:v>-3.9692295937448798</c:v>
                </c:pt>
                <c:pt idx="7">
                  <c:v>3.3057030619374101</c:v>
                </c:pt>
                <c:pt idx="8">
                  <c:v>-3.2013131800358199</c:v>
                </c:pt>
                <c:pt idx="9">
                  <c:v>-2.1833799660156101</c:v>
                </c:pt>
                <c:pt idx="10">
                  <c:v>-6.2743844312902803</c:v>
                </c:pt>
                <c:pt idx="11">
                  <c:v>-2.8276007801394099</c:v>
                </c:pt>
                <c:pt idx="12">
                  <c:v>-3.9135905845966801</c:v>
                </c:pt>
                <c:pt idx="13">
                  <c:v>-2.7136090270304898</c:v>
                </c:pt>
                <c:pt idx="14">
                  <c:v>-1.56881384594011</c:v>
                </c:pt>
                <c:pt idx="15">
                  <c:v>-0.16939832859013901</c:v>
                </c:pt>
                <c:pt idx="16">
                  <c:v>0.70812011285933996</c:v>
                </c:pt>
                <c:pt idx="17">
                  <c:v>-0.64449972113598897</c:v>
                </c:pt>
                <c:pt idx="18">
                  <c:v>1.8084450010676201</c:v>
                </c:pt>
                <c:pt idx="19">
                  <c:v>-0.13862318193366199</c:v>
                </c:pt>
                <c:pt idx="20">
                  <c:v>-1.68078997330503</c:v>
                </c:pt>
                <c:pt idx="21">
                  <c:v>-1.1393049258007399</c:v>
                </c:pt>
                <c:pt idx="22">
                  <c:v>0.736073032481112</c:v>
                </c:pt>
                <c:pt idx="23">
                  <c:v>1.44003261056122</c:v>
                </c:pt>
                <c:pt idx="24">
                  <c:v>-0.58719693937335904</c:v>
                </c:pt>
                <c:pt idx="25">
                  <c:v>-0.56822273278594804</c:v>
                </c:pt>
                <c:pt idx="26">
                  <c:v>-0.24368900608128799</c:v>
                </c:pt>
                <c:pt idx="27">
                  <c:v>0.32244657582585401</c:v>
                </c:pt>
                <c:pt idx="28">
                  <c:v>0.38977970514706001</c:v>
                </c:pt>
                <c:pt idx="29">
                  <c:v>-1.4443232963170001E-2</c:v>
                </c:pt>
                <c:pt idx="30">
                  <c:v>9.7934321351968695E-2</c:v>
                </c:pt>
                <c:pt idx="31">
                  <c:v>-0.19244187762755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0-7EB5-4E88-B8EA-6D0A90FE1C64}"/>
            </c:ext>
          </c:extLst>
        </c:ser>
        <c:ser>
          <c:idx val="1"/>
          <c:order val="1"/>
          <c:marker>
            <c:symbol val="none"/>
          </c:marker>
          <c:val>
            <c:numRef>
              <c:f>Sheet1!$A$2:$AF$2</c:f>
              <c:numCache>
                <c:formatCode>General</c:formatCode>
                <c:ptCount val="32"/>
                <c:pt idx="0">
                  <c:v>-4.3801582770214003</c:v>
                </c:pt>
                <c:pt idx="1">
                  <c:v>1.36418424410585</c:v>
                </c:pt>
                <c:pt idx="2">
                  <c:v>1.9545593439057001</c:v>
                </c:pt>
                <c:pt idx="3">
                  <c:v>19.750981215592901</c:v>
                </c:pt>
                <c:pt idx="4">
                  <c:v>9.6381432992346507</c:v>
                </c:pt>
                <c:pt idx="5">
                  <c:v>4.9050069125356304</c:v>
                </c:pt>
                <c:pt idx="6">
                  <c:v>-3.94742735037347</c:v>
                </c:pt>
                <c:pt idx="7">
                  <c:v>4.9449973065579496</c:v>
                </c:pt>
                <c:pt idx="8">
                  <c:v>-3.4105309202015399</c:v>
                </c:pt>
                <c:pt idx="9">
                  <c:v>-2.03010379798567</c:v>
                </c:pt>
                <c:pt idx="10">
                  <c:v>-6.3395200449890501</c:v>
                </c:pt>
                <c:pt idx="11">
                  <c:v>-2.68208967771477</c:v>
                </c:pt>
                <c:pt idx="12">
                  <c:v>-4.9323529034173399</c:v>
                </c:pt>
                <c:pt idx="13">
                  <c:v>-2.7394550115987601</c:v>
                </c:pt>
                <c:pt idx="14">
                  <c:v>-1.4444956933430499</c:v>
                </c:pt>
                <c:pt idx="15">
                  <c:v>-0.24511324655295999</c:v>
                </c:pt>
                <c:pt idx="16">
                  <c:v>-0.38030473280827898</c:v>
                </c:pt>
                <c:pt idx="17">
                  <c:v>1.4782988404676001</c:v>
                </c:pt>
                <c:pt idx="18">
                  <c:v>0.32976815154136702</c:v>
                </c:pt>
                <c:pt idx="19">
                  <c:v>-0.70702263831534495</c:v>
                </c:pt>
                <c:pt idx="20">
                  <c:v>-1.9538361354888301</c:v>
                </c:pt>
                <c:pt idx="21">
                  <c:v>2.8787550724811899</c:v>
                </c:pt>
                <c:pt idx="22">
                  <c:v>0.16281811652287101</c:v>
                </c:pt>
                <c:pt idx="23">
                  <c:v>-2.2422743362092801</c:v>
                </c:pt>
                <c:pt idx="24">
                  <c:v>0.816818342264925</c:v>
                </c:pt>
                <c:pt idx="25">
                  <c:v>0.74131256586167205</c:v>
                </c:pt>
                <c:pt idx="26">
                  <c:v>-0.44386254462980601</c:v>
                </c:pt>
                <c:pt idx="27">
                  <c:v>-0.35096860946331798</c:v>
                </c:pt>
                <c:pt idx="28">
                  <c:v>0.41687794530142602</c:v>
                </c:pt>
                <c:pt idx="29">
                  <c:v>-0.40380223620551398</c:v>
                </c:pt>
                <c:pt idx="30">
                  <c:v>5.6644930590816003E-2</c:v>
                </c:pt>
                <c:pt idx="31">
                  <c:v>3.9571256075061199E-2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1-7EB5-4E88-B8EA-6D0A90FE1C64}"/>
            </c:ext>
          </c:extLst>
        </c:ser>
        <c:ser>
          <c:idx val="2"/>
          <c:order val="2"/>
          <c:marker>
            <c:symbol val="none"/>
          </c:marker>
          <c:val>
            <c:numRef>
              <c:f>Sheet1!$A$3:$AF$3</c:f>
              <c:numCache>
                <c:formatCode>General</c:formatCode>
                <c:ptCount val="32"/>
                <c:pt idx="0">
                  <c:v>-5.2585491387194301</c:v>
                </c:pt>
                <c:pt idx="1">
                  <c:v>1.4833328123610301</c:v>
                </c:pt>
                <c:pt idx="2">
                  <c:v>1.6697881897029501</c:v>
                </c:pt>
                <c:pt idx="3">
                  <c:v>18.929963141503201</c:v>
                </c:pt>
                <c:pt idx="4">
                  <c:v>9.1553532406364795</c:v>
                </c:pt>
                <c:pt idx="5">
                  <c:v>4.9341773616878903</c:v>
                </c:pt>
                <c:pt idx="6">
                  <c:v>-2.0881112194468798</c:v>
                </c:pt>
                <c:pt idx="7">
                  <c:v>3.3273044582789799</c:v>
                </c:pt>
                <c:pt idx="8">
                  <c:v>-2.1727471965441598</c:v>
                </c:pt>
                <c:pt idx="9">
                  <c:v>-4.6391090056435296</c:v>
                </c:pt>
                <c:pt idx="10">
                  <c:v>-5.2480735800522602</c:v>
                </c:pt>
                <c:pt idx="11">
                  <c:v>-2.6468043311520502</c:v>
                </c:pt>
                <c:pt idx="12">
                  <c:v>-4.4130782896270002</c:v>
                </c:pt>
                <c:pt idx="13">
                  <c:v>-2.78713910826843</c:v>
                </c:pt>
                <c:pt idx="14">
                  <c:v>-1.23583533807667</c:v>
                </c:pt>
                <c:pt idx="15">
                  <c:v>-0.349507430767802</c:v>
                </c:pt>
                <c:pt idx="16">
                  <c:v>-1.76501525285893</c:v>
                </c:pt>
                <c:pt idx="17">
                  <c:v>1.46631526367205</c:v>
                </c:pt>
                <c:pt idx="18">
                  <c:v>1.55494281468352</c:v>
                </c:pt>
                <c:pt idx="19">
                  <c:v>0.207262699409585</c:v>
                </c:pt>
                <c:pt idx="20">
                  <c:v>-0.826946171420889</c:v>
                </c:pt>
                <c:pt idx="21">
                  <c:v>0.68836834959179105</c:v>
                </c:pt>
                <c:pt idx="22">
                  <c:v>-0.68638044109230201</c:v>
                </c:pt>
                <c:pt idx="23">
                  <c:v>0.39898485737235501</c:v>
                </c:pt>
                <c:pt idx="24">
                  <c:v>-0.70893050686993098</c:v>
                </c:pt>
                <c:pt idx="25">
                  <c:v>1.3599156806064701</c:v>
                </c:pt>
                <c:pt idx="26">
                  <c:v>-1.16297989761956</c:v>
                </c:pt>
                <c:pt idx="27">
                  <c:v>0.40819077926443798</c:v>
                </c:pt>
                <c:pt idx="28">
                  <c:v>-0.385929532440284</c:v>
                </c:pt>
                <c:pt idx="29">
                  <c:v>-0.37360802970892998</c:v>
                </c:pt>
                <c:pt idx="30">
                  <c:v>-0.10133531947357501</c:v>
                </c:pt>
                <c:pt idx="31">
                  <c:v>-1.7243039529192001E-2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2-7EB5-4E88-B8EA-6D0A90FE1C64}"/>
            </c:ext>
          </c:extLst>
        </c:ser>
        <c:ser>
          <c:idx val="3"/>
          <c:order val="3"/>
          <c:marker>
            <c:symbol val="none"/>
          </c:marker>
          <c:val>
            <c:numRef>
              <c:f>Sheet1!$A$4:$AF$4</c:f>
              <c:numCache>
                <c:formatCode>General</c:formatCode>
                <c:ptCount val="32"/>
                <c:pt idx="0">
                  <c:v>-6.9421091620570001</c:v>
                </c:pt>
                <c:pt idx="1">
                  <c:v>2.5551836843626501</c:v>
                </c:pt>
                <c:pt idx="2">
                  <c:v>1.72157303622708</c:v>
                </c:pt>
                <c:pt idx="3">
                  <c:v>21.584414294030701</c:v>
                </c:pt>
                <c:pt idx="4">
                  <c:v>7.5832161979124102</c:v>
                </c:pt>
                <c:pt idx="5">
                  <c:v>2.6750571905102798</c:v>
                </c:pt>
                <c:pt idx="6">
                  <c:v>-2.0208509469417901</c:v>
                </c:pt>
                <c:pt idx="7">
                  <c:v>2.0428825107774</c:v>
                </c:pt>
                <c:pt idx="8">
                  <c:v>-1.9385742989186401</c:v>
                </c:pt>
                <c:pt idx="9">
                  <c:v>-3.8371340626346799</c:v>
                </c:pt>
                <c:pt idx="10">
                  <c:v>-4.1416701351754197</c:v>
                </c:pt>
                <c:pt idx="11">
                  <c:v>-3.8840083431485501</c:v>
                </c:pt>
                <c:pt idx="12">
                  <c:v>-4.4367005876445296</c:v>
                </c:pt>
                <c:pt idx="13">
                  <c:v>-2.7212980949826302</c:v>
                </c:pt>
                <c:pt idx="14">
                  <c:v>-1.44870012126132</c:v>
                </c:pt>
                <c:pt idx="15">
                  <c:v>-0.20924658525907799</c:v>
                </c:pt>
                <c:pt idx="16">
                  <c:v>0.122718598241296</c:v>
                </c:pt>
                <c:pt idx="17">
                  <c:v>0.94664150053591101</c:v>
                </c:pt>
                <c:pt idx="18">
                  <c:v>-1.4674902781027901</c:v>
                </c:pt>
                <c:pt idx="19">
                  <c:v>0.30135866868531003</c:v>
                </c:pt>
                <c:pt idx="20">
                  <c:v>-0.77230958890882795</c:v>
                </c:pt>
                <c:pt idx="21">
                  <c:v>-0.24665855866616501</c:v>
                </c:pt>
                <c:pt idx="22">
                  <c:v>0.66366034444946298</c:v>
                </c:pt>
                <c:pt idx="23">
                  <c:v>0.227438232212818</c:v>
                </c:pt>
                <c:pt idx="24">
                  <c:v>-1.5466324384547101</c:v>
                </c:pt>
                <c:pt idx="25">
                  <c:v>0.20784493163665099</c:v>
                </c:pt>
                <c:pt idx="26">
                  <c:v>0.91432760096670695</c:v>
                </c:pt>
                <c:pt idx="27">
                  <c:v>0.12919777308087599</c:v>
                </c:pt>
                <c:pt idx="28">
                  <c:v>-0.32265502443511501</c:v>
                </c:pt>
                <c:pt idx="29">
                  <c:v>0.17101063568558</c:v>
                </c:pt>
                <c:pt idx="30">
                  <c:v>5.3143088876057801E-2</c:v>
                </c:pt>
                <c:pt idx="31">
                  <c:v>-5.8782565348114102E-2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3-7EB5-4E88-B8EA-6D0A90FE1C64}"/>
            </c:ext>
          </c:extLst>
        </c:ser>
        <c:ser>
          <c:idx val="4"/>
          <c:order val="4"/>
          <c:marker>
            <c:symbol val="none"/>
          </c:marker>
          <c:val>
            <c:numRef>
              <c:f>Sheet1!$A$5:$AF$5</c:f>
              <c:numCache>
                <c:formatCode>General</c:formatCode>
                <c:ptCount val="32"/>
                <c:pt idx="0">
                  <c:v>-2.28278195256433</c:v>
                </c:pt>
                <c:pt idx="1">
                  <c:v>-0.47657611160178698</c:v>
                </c:pt>
                <c:pt idx="2">
                  <c:v>1.7787306915652299</c:v>
                </c:pt>
                <c:pt idx="3">
                  <c:v>20.3355221821665</c:v>
                </c:pt>
                <c:pt idx="4">
                  <c:v>8.5765175322333</c:v>
                </c:pt>
                <c:pt idx="5">
                  <c:v>4.5741388222907799</c:v>
                </c:pt>
                <c:pt idx="6">
                  <c:v>-3.19947647619821</c:v>
                </c:pt>
                <c:pt idx="7">
                  <c:v>4.2420220691508002</c:v>
                </c:pt>
                <c:pt idx="8">
                  <c:v>-2.0229445902040299</c:v>
                </c:pt>
                <c:pt idx="9">
                  <c:v>-4.2940050830201502</c:v>
                </c:pt>
                <c:pt idx="10">
                  <c:v>-5.3229182308800604</c:v>
                </c:pt>
                <c:pt idx="11">
                  <c:v>-2.4456378309963198</c:v>
                </c:pt>
                <c:pt idx="12">
                  <c:v>-3.71800790980561</c:v>
                </c:pt>
                <c:pt idx="13">
                  <c:v>-2.2792697684049301</c:v>
                </c:pt>
                <c:pt idx="14">
                  <c:v>-1.2729114835200399</c:v>
                </c:pt>
                <c:pt idx="15">
                  <c:v>-0.124211581964511</c:v>
                </c:pt>
                <c:pt idx="16">
                  <c:v>-0.61886908988507605</c:v>
                </c:pt>
                <c:pt idx="17">
                  <c:v>0.578986877802386</c:v>
                </c:pt>
                <c:pt idx="18">
                  <c:v>0.16377217494351501</c:v>
                </c:pt>
                <c:pt idx="19">
                  <c:v>1.3519406013448401</c:v>
                </c:pt>
                <c:pt idx="20">
                  <c:v>-0.70538346411875097</c:v>
                </c:pt>
                <c:pt idx="21">
                  <c:v>-0.36753452648181301</c:v>
                </c:pt>
                <c:pt idx="22">
                  <c:v>-1.1244644145791101</c:v>
                </c:pt>
                <c:pt idx="23">
                  <c:v>1.97303080745788</c:v>
                </c:pt>
                <c:pt idx="24">
                  <c:v>-1.5438932993305701</c:v>
                </c:pt>
                <c:pt idx="25">
                  <c:v>0.84442745682363796</c:v>
                </c:pt>
                <c:pt idx="26">
                  <c:v>-3.7889583959764599E-2</c:v>
                </c:pt>
                <c:pt idx="27">
                  <c:v>0.37930936624580702</c:v>
                </c:pt>
                <c:pt idx="28">
                  <c:v>-0.50014742458547101</c:v>
                </c:pt>
                <c:pt idx="29">
                  <c:v>-4.6713758827625101E-2</c:v>
                </c:pt>
                <c:pt idx="30">
                  <c:v>-0.14962216422730301</c:v>
                </c:pt>
                <c:pt idx="31">
                  <c:v>-5.4486391813860002E-2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4-7EB5-4E88-B8EA-6D0A90FE1C64}"/>
            </c:ext>
          </c:extLst>
        </c:ser>
        <c:ser>
          <c:idx val="5"/>
          <c:order val="5"/>
          <c:marker>
            <c:symbol val="none"/>
          </c:marker>
          <c:val>
            <c:numRef>
              <c:f>Sheet1!$A$6:$AF$6</c:f>
              <c:numCache>
                <c:formatCode>General</c:formatCode>
                <c:ptCount val="32"/>
                <c:pt idx="0">
                  <c:v>-6.9948819554138204</c:v>
                </c:pt>
                <c:pt idx="1">
                  <c:v>1.7250302067488601</c:v>
                </c:pt>
                <c:pt idx="2">
                  <c:v>4.32679448802641</c:v>
                </c:pt>
                <c:pt idx="3">
                  <c:v>19.7413727226769</c:v>
                </c:pt>
                <c:pt idx="4">
                  <c:v>7.3425244232616</c:v>
                </c:pt>
                <c:pt idx="5">
                  <c:v>3.1144774825227302</c:v>
                </c:pt>
                <c:pt idx="6">
                  <c:v>-1.49550639716665</c:v>
                </c:pt>
                <c:pt idx="7">
                  <c:v>2.62824748454734</c:v>
                </c:pt>
                <c:pt idx="8">
                  <c:v>-3.0734275431200602</c:v>
                </c:pt>
                <c:pt idx="9">
                  <c:v>-3.3693581396283099</c:v>
                </c:pt>
                <c:pt idx="10">
                  <c:v>-4.8195395411992701</c:v>
                </c:pt>
                <c:pt idx="11">
                  <c:v>-3.40008867495128</c:v>
                </c:pt>
                <c:pt idx="12">
                  <c:v>-5.1337105125729297</c:v>
                </c:pt>
                <c:pt idx="13">
                  <c:v>-2.6393006446056999</c:v>
                </c:pt>
                <c:pt idx="14">
                  <c:v>-1.1808204588115001</c:v>
                </c:pt>
                <c:pt idx="15">
                  <c:v>-0.280316345443066</c:v>
                </c:pt>
                <c:pt idx="16">
                  <c:v>-0.370277094588569</c:v>
                </c:pt>
                <c:pt idx="17">
                  <c:v>2.9132728745455401</c:v>
                </c:pt>
                <c:pt idx="18">
                  <c:v>-1.2877451145679899</c:v>
                </c:pt>
                <c:pt idx="19">
                  <c:v>-0.47787022981904598</c:v>
                </c:pt>
                <c:pt idx="20">
                  <c:v>-1.5831648169721499</c:v>
                </c:pt>
                <c:pt idx="21">
                  <c:v>1.7234108469368301</c:v>
                </c:pt>
                <c:pt idx="22">
                  <c:v>0.459761421689103</c:v>
                </c:pt>
                <c:pt idx="23">
                  <c:v>-0.98310179563002098</c:v>
                </c:pt>
                <c:pt idx="24">
                  <c:v>-0.35837287793482803</c:v>
                </c:pt>
                <c:pt idx="25">
                  <c:v>0.79742605654038901</c:v>
                </c:pt>
                <c:pt idx="26">
                  <c:v>-0.40998025017595202</c:v>
                </c:pt>
                <c:pt idx="27">
                  <c:v>-0.18641197230934001</c:v>
                </c:pt>
                <c:pt idx="28">
                  <c:v>0.42284585481922798</c:v>
                </c:pt>
                <c:pt idx="29">
                  <c:v>-0.17216789980134101</c:v>
                </c:pt>
                <c:pt idx="30">
                  <c:v>-8.4558692502120794E-2</c:v>
                </c:pt>
                <c:pt idx="31">
                  <c:v>-4.1096322697471398E-3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5-7EB5-4E88-B8EA-6D0A90FE1C64}"/>
            </c:ext>
          </c:extLst>
        </c:ser>
        <c:ser>
          <c:idx val="6"/>
          <c:order val="6"/>
          <c:marker>
            <c:symbol val="none"/>
          </c:marker>
          <c:val>
            <c:numRef>
              <c:f>Sheet1!$A$7:$AF$7</c:f>
              <c:numCache>
                <c:formatCode>General</c:formatCode>
                <c:ptCount val="32"/>
                <c:pt idx="0">
                  <c:v>-2.2855692863425601</c:v>
                </c:pt>
                <c:pt idx="1">
                  <c:v>-0.81272881342227399</c:v>
                </c:pt>
                <c:pt idx="2">
                  <c:v>2.1505694391954999</c:v>
                </c:pt>
                <c:pt idx="3">
                  <c:v>19.567318669056</c:v>
                </c:pt>
                <c:pt idx="4">
                  <c:v>8.4075937289822207</c:v>
                </c:pt>
                <c:pt idx="5">
                  <c:v>4.9302154290134403</c:v>
                </c:pt>
                <c:pt idx="6">
                  <c:v>-3.0096704514894301</c:v>
                </c:pt>
                <c:pt idx="7">
                  <c:v>4.4805959748546398</c:v>
                </c:pt>
                <c:pt idx="8">
                  <c:v>-1.9193242318166299</c:v>
                </c:pt>
                <c:pt idx="9">
                  <c:v>-4.6136822025195601</c:v>
                </c:pt>
                <c:pt idx="10">
                  <c:v>-5.9532185428487701</c:v>
                </c:pt>
                <c:pt idx="11">
                  <c:v>-2.0672395600093298</c:v>
                </c:pt>
                <c:pt idx="12">
                  <c:v>-3.6431186698090099</c:v>
                </c:pt>
                <c:pt idx="13">
                  <c:v>-2.3691634717205599</c:v>
                </c:pt>
                <c:pt idx="14">
                  <c:v>-1.1743856065895499</c:v>
                </c:pt>
                <c:pt idx="15">
                  <c:v>-0.21630247922346199</c:v>
                </c:pt>
                <c:pt idx="16">
                  <c:v>-0.80636074503101296</c:v>
                </c:pt>
                <c:pt idx="17">
                  <c:v>1.4333536936323601</c:v>
                </c:pt>
                <c:pt idx="18">
                  <c:v>9.5825012821400102E-2</c:v>
                </c:pt>
                <c:pt idx="19">
                  <c:v>0.97719661008873904</c:v>
                </c:pt>
                <c:pt idx="20">
                  <c:v>-1.0869854533932199</c:v>
                </c:pt>
                <c:pt idx="21">
                  <c:v>-0.34576251016190501</c:v>
                </c:pt>
                <c:pt idx="22">
                  <c:v>-0.86051724259031104</c:v>
                </c:pt>
                <c:pt idx="23">
                  <c:v>1.30449790461649</c:v>
                </c:pt>
                <c:pt idx="24">
                  <c:v>-1.97321569612676</c:v>
                </c:pt>
                <c:pt idx="25">
                  <c:v>1.21465573257427</c:v>
                </c:pt>
                <c:pt idx="26">
                  <c:v>8.5769334245912002E-2</c:v>
                </c:pt>
                <c:pt idx="27">
                  <c:v>0.39421658929200198</c:v>
                </c:pt>
                <c:pt idx="28">
                  <c:v>-0.43308616245187798</c:v>
                </c:pt>
                <c:pt idx="29">
                  <c:v>-2.1512952501793501E-2</c:v>
                </c:pt>
                <c:pt idx="30">
                  <c:v>-0.115836243578353</c:v>
                </c:pt>
                <c:pt idx="31">
                  <c:v>-7.0509626466578407E-2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6-7EB5-4E88-B8EA-6D0A90FE1C64}"/>
            </c:ext>
          </c:extLst>
        </c:ser>
        <c:ser>
          <c:idx val="7"/>
          <c:order val="7"/>
          <c:marker>
            <c:symbol val="none"/>
          </c:marker>
          <c:val>
            <c:numRef>
              <c:f>Sheet1!$A$8:$AF$8</c:f>
              <c:numCache>
                <c:formatCode>General</c:formatCode>
                <c:ptCount val="32"/>
                <c:pt idx="0">
                  <c:v>-6.5171936171808502</c:v>
                </c:pt>
                <c:pt idx="1">
                  <c:v>3.1570000474995301</c:v>
                </c:pt>
                <c:pt idx="2">
                  <c:v>-0.55388840994841204</c:v>
                </c:pt>
                <c:pt idx="3">
                  <c:v>23.602583927429901</c:v>
                </c:pt>
                <c:pt idx="4">
                  <c:v>9.2516046976867194</c:v>
                </c:pt>
                <c:pt idx="5">
                  <c:v>1.67820559882361</c:v>
                </c:pt>
                <c:pt idx="6">
                  <c:v>-3.1926364925540098</c:v>
                </c:pt>
                <c:pt idx="7">
                  <c:v>3.4249743177154</c:v>
                </c:pt>
                <c:pt idx="8">
                  <c:v>-2.07225667159349</c:v>
                </c:pt>
                <c:pt idx="9">
                  <c:v>-4.4376312570705201</c:v>
                </c:pt>
                <c:pt idx="10">
                  <c:v>-3.8846124059100502</c:v>
                </c:pt>
                <c:pt idx="11">
                  <c:v>-3.3417999506291398</c:v>
                </c:pt>
                <c:pt idx="12">
                  <c:v>-4.5528403044305596</c:v>
                </c:pt>
                <c:pt idx="13">
                  <c:v>-2.8361021600903502</c:v>
                </c:pt>
                <c:pt idx="14">
                  <c:v>-1.5332755271370799</c:v>
                </c:pt>
                <c:pt idx="15">
                  <c:v>-0.37901427533705601</c:v>
                </c:pt>
                <c:pt idx="16">
                  <c:v>-0.40778010870503101</c:v>
                </c:pt>
                <c:pt idx="17">
                  <c:v>0.22904881644921199</c:v>
                </c:pt>
                <c:pt idx="18">
                  <c:v>0.79481854268020302</c:v>
                </c:pt>
                <c:pt idx="19">
                  <c:v>-1.1949357423315199</c:v>
                </c:pt>
                <c:pt idx="20">
                  <c:v>-1.41113653811363</c:v>
                </c:pt>
                <c:pt idx="21">
                  <c:v>-0.45788449040454299</c:v>
                </c:pt>
                <c:pt idx="22">
                  <c:v>0.50688822404835598</c:v>
                </c:pt>
                <c:pt idx="23">
                  <c:v>0.534686986839923</c:v>
                </c:pt>
                <c:pt idx="24">
                  <c:v>-4.7227451451166101E-2</c:v>
                </c:pt>
                <c:pt idx="25">
                  <c:v>-0.57537741087229699</c:v>
                </c:pt>
                <c:pt idx="26">
                  <c:v>9.8382434141787503E-2</c:v>
                </c:pt>
                <c:pt idx="27">
                  <c:v>0.48282745414577799</c:v>
                </c:pt>
                <c:pt idx="28">
                  <c:v>-0.27736605606140702</c:v>
                </c:pt>
                <c:pt idx="29">
                  <c:v>0.24134724121791301</c:v>
                </c:pt>
                <c:pt idx="30">
                  <c:v>0.15520765404744899</c:v>
                </c:pt>
                <c:pt idx="31">
                  <c:v>-7.9828831369962994E-2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7-7EB5-4E88-B8EA-6D0A90FE1C6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12766080"/>
        <c:axId val="212944384"/>
      </c:lineChart>
      <c:catAx>
        <c:axId val="212766080"/>
        <c:scaling>
          <c:orientation val="minMax"/>
        </c:scaling>
        <c:delete val="0"/>
        <c:axPos val="b"/>
        <c:majorTickMark val="out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12944384"/>
        <c:crosses val="autoZero"/>
        <c:auto val="1"/>
        <c:lblAlgn val="ctr"/>
        <c:lblOffset val="100"/>
        <c:noMultiLvlLbl val="0"/>
      </c:catAx>
      <c:valAx>
        <c:axId val="212944384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12766080"/>
        <c:crosses val="autoZero"/>
        <c:crossBetween val="between"/>
      </c:valAx>
    </c:plotArea>
    <c:legend>
      <c:legendPos val="r"/>
      <c:overlay val="0"/>
      <c:txPr>
        <a:bodyPr rot="0" spcFirstLastPara="0" vertOverflow="ellipsis" vert="horz" wrap="square" anchor="ctr" anchorCtr="1"/>
        <a:lstStyle/>
        <a:p>
          <a:pPr>
            <a:defRPr lang="zh-CN" sz="10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solidFill>
      <a:schemeClr val="accent2">
        <a:lumMod val="20000"/>
        <a:lumOff val="80000"/>
      </a:schemeClr>
    </a:solidFill>
  </c:spPr>
  <c:txPr>
    <a:bodyPr/>
    <a:lstStyle/>
    <a:p>
      <a:pPr>
        <a:defRPr lang="zh-CN"/>
      </a:pPr>
      <a:endParaRPr lang="zh-CN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marker>
            <c:symbol val="none"/>
          </c:marker>
          <c:val>
            <c:numRef>
              <c:f>Sheet1!$A$9:$AF$9</c:f>
              <c:numCache>
                <c:formatCode>General</c:formatCode>
                <c:ptCount val="32"/>
                <c:pt idx="0">
                  <c:v>-6.4290258006492698</c:v>
                </c:pt>
                <c:pt idx="1">
                  <c:v>21.763608180115899</c:v>
                </c:pt>
                <c:pt idx="2">
                  <c:v>5.4181398193762202</c:v>
                </c:pt>
                <c:pt idx="3">
                  <c:v>11.6372665711803</c:v>
                </c:pt>
                <c:pt idx="4">
                  <c:v>1.46442928180559</c:v>
                </c:pt>
                <c:pt idx="5">
                  <c:v>0.86879237915464702</c:v>
                </c:pt>
                <c:pt idx="6">
                  <c:v>-0.105818646025491</c:v>
                </c:pt>
                <c:pt idx="7">
                  <c:v>5.7714704368782401</c:v>
                </c:pt>
                <c:pt idx="8">
                  <c:v>-2.90378231060303</c:v>
                </c:pt>
                <c:pt idx="9">
                  <c:v>-4.5380767066987602</c:v>
                </c:pt>
                <c:pt idx="10">
                  <c:v>-3.02056740586782</c:v>
                </c:pt>
                <c:pt idx="11">
                  <c:v>-5.7256868897324598</c:v>
                </c:pt>
                <c:pt idx="12">
                  <c:v>-3.62030119586638</c:v>
                </c:pt>
                <c:pt idx="13">
                  <c:v>-3.1878321783547601</c:v>
                </c:pt>
                <c:pt idx="14">
                  <c:v>-1.5319677600941899</c:v>
                </c:pt>
                <c:pt idx="15">
                  <c:v>-0.45270584269946701</c:v>
                </c:pt>
                <c:pt idx="16">
                  <c:v>0.28801814422750999</c:v>
                </c:pt>
                <c:pt idx="17">
                  <c:v>0.52219129737187397</c:v>
                </c:pt>
                <c:pt idx="18">
                  <c:v>-0.98073851805127599</c:v>
                </c:pt>
                <c:pt idx="19">
                  <c:v>0.35137698421321401</c:v>
                </c:pt>
                <c:pt idx="20">
                  <c:v>-3.3162740734541798E-2</c:v>
                </c:pt>
                <c:pt idx="21">
                  <c:v>1.59934674098213</c:v>
                </c:pt>
                <c:pt idx="22">
                  <c:v>0.78985943933404301</c:v>
                </c:pt>
                <c:pt idx="23">
                  <c:v>-1.8515584553375799</c:v>
                </c:pt>
                <c:pt idx="24">
                  <c:v>-0.11614329447772</c:v>
                </c:pt>
                <c:pt idx="25">
                  <c:v>0.38910628375122103</c:v>
                </c:pt>
                <c:pt idx="26">
                  <c:v>0.30372238242435801</c:v>
                </c:pt>
                <c:pt idx="27">
                  <c:v>-0.33663232349817102</c:v>
                </c:pt>
                <c:pt idx="28">
                  <c:v>-0.18294444664314899</c:v>
                </c:pt>
                <c:pt idx="29">
                  <c:v>-0.106217123148622</c:v>
                </c:pt>
                <c:pt idx="30">
                  <c:v>5.4241297983749798E-2</c:v>
                </c:pt>
                <c:pt idx="31">
                  <c:v>0.109384404932844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0-F21A-4BC3-BE4F-ECB01F011FBA}"/>
            </c:ext>
          </c:extLst>
        </c:ser>
        <c:ser>
          <c:idx val="1"/>
          <c:order val="1"/>
          <c:marker>
            <c:symbol val="none"/>
          </c:marker>
          <c:val>
            <c:numRef>
              <c:f>Sheet1!$A$10:$AF$10</c:f>
              <c:numCache>
                <c:formatCode>General</c:formatCode>
                <c:ptCount val="32"/>
                <c:pt idx="0">
                  <c:v>-5.9783461562462898</c:v>
                </c:pt>
                <c:pt idx="1">
                  <c:v>22.477112371620599</c:v>
                </c:pt>
                <c:pt idx="2">
                  <c:v>5.5562552304140498</c:v>
                </c:pt>
                <c:pt idx="3">
                  <c:v>10.9100525248608</c:v>
                </c:pt>
                <c:pt idx="4">
                  <c:v>0.72729505534402406</c:v>
                </c:pt>
                <c:pt idx="5">
                  <c:v>2.1587505445097501</c:v>
                </c:pt>
                <c:pt idx="6">
                  <c:v>-0.55119232383699901</c:v>
                </c:pt>
                <c:pt idx="7">
                  <c:v>4.9873659672096897</c:v>
                </c:pt>
                <c:pt idx="8">
                  <c:v>-3.5591484677760001</c:v>
                </c:pt>
                <c:pt idx="9">
                  <c:v>-3.0682164575803199</c:v>
                </c:pt>
                <c:pt idx="10">
                  <c:v>-3.61048331664129</c:v>
                </c:pt>
                <c:pt idx="11">
                  <c:v>-4.8335868205211998</c:v>
                </c:pt>
                <c:pt idx="12">
                  <c:v>-4.2645044299380803</c:v>
                </c:pt>
                <c:pt idx="13">
                  <c:v>-3.1609410311032802</c:v>
                </c:pt>
                <c:pt idx="14">
                  <c:v>-1.44430557749221</c:v>
                </c:pt>
                <c:pt idx="15">
                  <c:v>-0.36790158722898902</c:v>
                </c:pt>
                <c:pt idx="16">
                  <c:v>1.0374692163677399</c:v>
                </c:pt>
                <c:pt idx="17">
                  <c:v>-1.12256064093631</c:v>
                </c:pt>
                <c:pt idx="18">
                  <c:v>1.06379976346531</c:v>
                </c:pt>
                <c:pt idx="19">
                  <c:v>-1.1211293629644099</c:v>
                </c:pt>
                <c:pt idx="20">
                  <c:v>1.8944040559019399</c:v>
                </c:pt>
                <c:pt idx="21">
                  <c:v>-1.86177292598223</c:v>
                </c:pt>
                <c:pt idx="22">
                  <c:v>1.32889398120165</c:v>
                </c:pt>
                <c:pt idx="23">
                  <c:v>-0.149280618031183</c:v>
                </c:pt>
                <c:pt idx="24">
                  <c:v>0.51429919511809596</c:v>
                </c:pt>
                <c:pt idx="25">
                  <c:v>9.0478065209998806E-2</c:v>
                </c:pt>
                <c:pt idx="26">
                  <c:v>-0.49375181790377298</c:v>
                </c:pt>
                <c:pt idx="27">
                  <c:v>-0.135294575107718</c:v>
                </c:pt>
                <c:pt idx="28">
                  <c:v>-0.369861820466372</c:v>
                </c:pt>
                <c:pt idx="29">
                  <c:v>0.51167298152804797</c:v>
                </c:pt>
                <c:pt idx="30">
                  <c:v>-0.195383060351383</c:v>
                </c:pt>
                <c:pt idx="31">
                  <c:v>-8.2730932490385403E-3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1-F21A-4BC3-BE4F-ECB01F011FBA}"/>
            </c:ext>
          </c:extLst>
        </c:ser>
        <c:ser>
          <c:idx val="2"/>
          <c:order val="2"/>
          <c:marker>
            <c:symbol val="none"/>
          </c:marker>
          <c:val>
            <c:numRef>
              <c:f>Sheet1!$A$11:$AF$11</c:f>
              <c:numCache>
                <c:formatCode>General</c:formatCode>
                <c:ptCount val="32"/>
                <c:pt idx="0">
                  <c:v>-8.6511632615525702</c:v>
                </c:pt>
                <c:pt idx="1">
                  <c:v>23.308423470726598</c:v>
                </c:pt>
                <c:pt idx="2">
                  <c:v>4.7810548757576399</c:v>
                </c:pt>
                <c:pt idx="3">
                  <c:v>10.1567246985768</c:v>
                </c:pt>
                <c:pt idx="4">
                  <c:v>1.2214656945620399</c:v>
                </c:pt>
                <c:pt idx="5">
                  <c:v>2.7749117342612202</c:v>
                </c:pt>
                <c:pt idx="6">
                  <c:v>-1.3873317209579501</c:v>
                </c:pt>
                <c:pt idx="7">
                  <c:v>6.7749654296056301</c:v>
                </c:pt>
                <c:pt idx="8">
                  <c:v>-6.4646673578745402</c:v>
                </c:pt>
                <c:pt idx="9">
                  <c:v>-2.4575336167672601</c:v>
                </c:pt>
                <c:pt idx="10">
                  <c:v>-3.1720137678856202</c:v>
                </c:pt>
                <c:pt idx="11">
                  <c:v>-5.4018047072427997</c:v>
                </c:pt>
                <c:pt idx="12">
                  <c:v>-3.43164454385786</c:v>
                </c:pt>
                <c:pt idx="13">
                  <c:v>-3.8763159501705702</c:v>
                </c:pt>
                <c:pt idx="14">
                  <c:v>-0.96400007038304603</c:v>
                </c:pt>
                <c:pt idx="15">
                  <c:v>-0.43040937454889899</c:v>
                </c:pt>
                <c:pt idx="16">
                  <c:v>0.20426047174138801</c:v>
                </c:pt>
                <c:pt idx="17">
                  <c:v>-5.6130520320766202E-2</c:v>
                </c:pt>
                <c:pt idx="18">
                  <c:v>1.27575239151869E-2</c:v>
                </c:pt>
                <c:pt idx="19">
                  <c:v>-1.1148146493875399</c:v>
                </c:pt>
                <c:pt idx="20">
                  <c:v>1.19720263016474</c:v>
                </c:pt>
                <c:pt idx="21">
                  <c:v>0.44404093424564101</c:v>
                </c:pt>
                <c:pt idx="22">
                  <c:v>-1.03139168078819</c:v>
                </c:pt>
                <c:pt idx="23">
                  <c:v>0.63516292366919402</c:v>
                </c:pt>
                <c:pt idx="24">
                  <c:v>-0.12848584987057299</c:v>
                </c:pt>
                <c:pt idx="25">
                  <c:v>-2.40743000287558E-2</c:v>
                </c:pt>
                <c:pt idx="26">
                  <c:v>-0.40282675133030399</c:v>
                </c:pt>
                <c:pt idx="27">
                  <c:v>0.60063680774931405</c:v>
                </c:pt>
                <c:pt idx="28">
                  <c:v>-0.58297173926619295</c:v>
                </c:pt>
                <c:pt idx="29">
                  <c:v>0.25414302668674699</c:v>
                </c:pt>
                <c:pt idx="30">
                  <c:v>-9.15075428570543E-2</c:v>
                </c:pt>
                <c:pt idx="31">
                  <c:v>4.89172845464282E-2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2-F21A-4BC3-BE4F-ECB01F011FBA}"/>
            </c:ext>
          </c:extLst>
        </c:ser>
        <c:ser>
          <c:idx val="3"/>
          <c:order val="3"/>
          <c:marker>
            <c:symbol val="none"/>
          </c:marker>
          <c:val>
            <c:numRef>
              <c:f>Sheet1!$A$12:$AF$12</c:f>
              <c:numCache>
                <c:formatCode>General</c:formatCode>
                <c:ptCount val="32"/>
                <c:pt idx="0">
                  <c:v>-9.0468433964191792</c:v>
                </c:pt>
                <c:pt idx="1">
                  <c:v>22.653879169476401</c:v>
                </c:pt>
                <c:pt idx="2">
                  <c:v>5.5747761757413903</c:v>
                </c:pt>
                <c:pt idx="3">
                  <c:v>7.7422269928788197</c:v>
                </c:pt>
                <c:pt idx="4">
                  <c:v>2.0356050205596499</c:v>
                </c:pt>
                <c:pt idx="5">
                  <c:v>3.6836899897189701</c:v>
                </c:pt>
                <c:pt idx="6">
                  <c:v>-0.510917169084672</c:v>
                </c:pt>
                <c:pt idx="7">
                  <c:v>6.0453774463848404</c:v>
                </c:pt>
                <c:pt idx="8">
                  <c:v>-7.4818739425618102</c:v>
                </c:pt>
                <c:pt idx="9">
                  <c:v>-2.0434071603203501</c:v>
                </c:pt>
                <c:pt idx="10">
                  <c:v>-4.6071554286541803</c:v>
                </c:pt>
                <c:pt idx="11">
                  <c:v>-5.9461451718920104</c:v>
                </c:pt>
                <c:pt idx="12">
                  <c:v>-2.77045406085491</c:v>
                </c:pt>
                <c:pt idx="13">
                  <c:v>-3.8723618888546198</c:v>
                </c:pt>
                <c:pt idx="14">
                  <c:v>-0.935622443690453</c:v>
                </c:pt>
                <c:pt idx="15">
                  <c:v>-0.37504270623097902</c:v>
                </c:pt>
                <c:pt idx="16">
                  <c:v>-1.7692812341911099E-2</c:v>
                </c:pt>
                <c:pt idx="17">
                  <c:v>-0.41930623108960702</c:v>
                </c:pt>
                <c:pt idx="18">
                  <c:v>0.27541333606426999</c:v>
                </c:pt>
                <c:pt idx="19">
                  <c:v>-0.108175419540169</c:v>
                </c:pt>
                <c:pt idx="20">
                  <c:v>0.54092518999361705</c:v>
                </c:pt>
                <c:pt idx="21">
                  <c:v>0.13622342310895799</c:v>
                </c:pt>
                <c:pt idx="22">
                  <c:v>-0.32770810882439499</c:v>
                </c:pt>
                <c:pt idx="23">
                  <c:v>-0.61350885141877498</c:v>
                </c:pt>
                <c:pt idx="24">
                  <c:v>-0.47040060279962598</c:v>
                </c:pt>
                <c:pt idx="25">
                  <c:v>-0.215087880512672</c:v>
                </c:pt>
                <c:pt idx="26">
                  <c:v>0.99714381709444799</c:v>
                </c:pt>
                <c:pt idx="27">
                  <c:v>0.32611794869395699</c:v>
                </c:pt>
                <c:pt idx="28">
                  <c:v>0.11755469586025501</c:v>
                </c:pt>
                <c:pt idx="29">
                  <c:v>-0.38535747259519199</c:v>
                </c:pt>
                <c:pt idx="30">
                  <c:v>0.18247279410155401</c:v>
                </c:pt>
                <c:pt idx="31">
                  <c:v>7.8171152949321199E-2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3-F21A-4BC3-BE4F-ECB01F011FBA}"/>
            </c:ext>
          </c:extLst>
        </c:ser>
        <c:ser>
          <c:idx val="4"/>
          <c:order val="4"/>
          <c:marker>
            <c:symbol val="none"/>
          </c:marker>
          <c:val>
            <c:numRef>
              <c:f>Sheet1!$A$13:$AF$13</c:f>
              <c:numCache>
                <c:formatCode>General</c:formatCode>
                <c:ptCount val="32"/>
                <c:pt idx="0">
                  <c:v>-7.6262908052414398</c:v>
                </c:pt>
                <c:pt idx="1">
                  <c:v>22.383543936148101</c:v>
                </c:pt>
                <c:pt idx="2">
                  <c:v>5.5272509309537501</c:v>
                </c:pt>
                <c:pt idx="3">
                  <c:v>11.1722290892038</c:v>
                </c:pt>
                <c:pt idx="4">
                  <c:v>1.8926702378890901</c:v>
                </c:pt>
                <c:pt idx="5">
                  <c:v>0.59604125709872502</c:v>
                </c:pt>
                <c:pt idx="6">
                  <c:v>-1.9125094524579</c:v>
                </c:pt>
                <c:pt idx="7">
                  <c:v>8.65189371687506</c:v>
                </c:pt>
                <c:pt idx="8">
                  <c:v>-3.1883079151929801</c:v>
                </c:pt>
                <c:pt idx="9">
                  <c:v>-3.03218431962532</c:v>
                </c:pt>
                <c:pt idx="10">
                  <c:v>-3.7646298835952998</c:v>
                </c:pt>
                <c:pt idx="11">
                  <c:v>-4.9547998423733999</c:v>
                </c:pt>
                <c:pt idx="12">
                  <c:v>-3.43798667400918</c:v>
                </c:pt>
                <c:pt idx="13">
                  <c:v>-3.8768828180514601</c:v>
                </c:pt>
                <c:pt idx="14">
                  <c:v>-1.8027268983714499</c:v>
                </c:pt>
                <c:pt idx="15">
                  <c:v>-0.58292766874883495</c:v>
                </c:pt>
                <c:pt idx="16">
                  <c:v>0.22466867768382701</c:v>
                </c:pt>
                <c:pt idx="17">
                  <c:v>0.17762499936892601</c:v>
                </c:pt>
                <c:pt idx="18">
                  <c:v>-0.224340617370168</c:v>
                </c:pt>
                <c:pt idx="19">
                  <c:v>-0.84896790108938303</c:v>
                </c:pt>
                <c:pt idx="20">
                  <c:v>-0.217568918540961</c:v>
                </c:pt>
                <c:pt idx="21">
                  <c:v>1.5654903370715301</c:v>
                </c:pt>
                <c:pt idx="22">
                  <c:v>-0.46700692298139201</c:v>
                </c:pt>
                <c:pt idx="23">
                  <c:v>-1.50255099321616</c:v>
                </c:pt>
                <c:pt idx="24">
                  <c:v>6.98421976257107E-2</c:v>
                </c:pt>
                <c:pt idx="25">
                  <c:v>0.20941528509589499</c:v>
                </c:pt>
                <c:pt idx="26">
                  <c:v>0.18494958442248299</c:v>
                </c:pt>
                <c:pt idx="27">
                  <c:v>6.0966612701468997E-2</c:v>
                </c:pt>
                <c:pt idx="28">
                  <c:v>-0.22463422497774599</c:v>
                </c:pt>
                <c:pt idx="29">
                  <c:v>0.47096000394327903</c:v>
                </c:pt>
                <c:pt idx="30">
                  <c:v>7.1739995321088906E-2</c:v>
                </c:pt>
                <c:pt idx="31">
                  <c:v>6.3472493345535397E-2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4-F21A-4BC3-BE4F-ECB01F011FBA}"/>
            </c:ext>
          </c:extLst>
        </c:ser>
        <c:ser>
          <c:idx val="5"/>
          <c:order val="5"/>
          <c:marker>
            <c:symbol val="none"/>
          </c:marker>
          <c:val>
            <c:numRef>
              <c:f>Sheet1!$A$14:$AF$14</c:f>
              <c:numCache>
                <c:formatCode>General</c:formatCode>
                <c:ptCount val="32"/>
                <c:pt idx="0">
                  <c:v>-8.0894554236764709</c:v>
                </c:pt>
                <c:pt idx="1">
                  <c:v>22.1437523370967</c:v>
                </c:pt>
                <c:pt idx="2">
                  <c:v>6.2684490217838498</c:v>
                </c:pt>
                <c:pt idx="3">
                  <c:v>7.1780343411803704</c:v>
                </c:pt>
                <c:pt idx="4">
                  <c:v>2.2076203424237302</c:v>
                </c:pt>
                <c:pt idx="5">
                  <c:v>3.6893619286386601</c:v>
                </c:pt>
                <c:pt idx="6">
                  <c:v>0.68949062901984803</c:v>
                </c:pt>
                <c:pt idx="7">
                  <c:v>5.7115892064146996</c:v>
                </c:pt>
                <c:pt idx="8">
                  <c:v>-7.3348679572142403</c:v>
                </c:pt>
                <c:pt idx="9">
                  <c:v>-1.5180867827270901</c:v>
                </c:pt>
                <c:pt idx="10">
                  <c:v>-5.4606196832853398</c:v>
                </c:pt>
                <c:pt idx="11">
                  <c:v>-5.7176921121006998</c:v>
                </c:pt>
                <c:pt idx="12">
                  <c:v>-3.2115744197352698</c:v>
                </c:pt>
                <c:pt idx="13">
                  <c:v>-3.5368368559325098</c:v>
                </c:pt>
                <c:pt idx="14">
                  <c:v>-1.1794251975258101</c:v>
                </c:pt>
                <c:pt idx="15">
                  <c:v>-0.34457105487912998</c:v>
                </c:pt>
                <c:pt idx="16">
                  <c:v>0.76358047800335904</c:v>
                </c:pt>
                <c:pt idx="17">
                  <c:v>-0.52235089007111302</c:v>
                </c:pt>
                <c:pt idx="18">
                  <c:v>0.17261191262307399</c:v>
                </c:pt>
                <c:pt idx="19">
                  <c:v>-0.75603549956002203</c:v>
                </c:pt>
                <c:pt idx="20">
                  <c:v>-2.6139332329509799E-2</c:v>
                </c:pt>
                <c:pt idx="21">
                  <c:v>-0.300552509375344</c:v>
                </c:pt>
                <c:pt idx="22">
                  <c:v>0.79485370355726404</c:v>
                </c:pt>
                <c:pt idx="23">
                  <c:v>-1.0259079599065</c:v>
                </c:pt>
                <c:pt idx="24">
                  <c:v>0.47466270897183899</c:v>
                </c:pt>
                <c:pt idx="25">
                  <c:v>-0.42684485314528298</c:v>
                </c:pt>
                <c:pt idx="26">
                  <c:v>0.87767841582873496</c:v>
                </c:pt>
                <c:pt idx="27">
                  <c:v>0.176849842207913</c:v>
                </c:pt>
                <c:pt idx="28">
                  <c:v>0.245339481843802</c:v>
                </c:pt>
                <c:pt idx="29">
                  <c:v>-0.28828081085169599</c:v>
                </c:pt>
                <c:pt idx="30">
                  <c:v>4.6504664743682297E-2</c:v>
                </c:pt>
                <c:pt idx="31">
                  <c:v>8.5933418916403895E-2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5-F21A-4BC3-BE4F-ECB01F011FBA}"/>
            </c:ext>
          </c:extLst>
        </c:ser>
        <c:ser>
          <c:idx val="6"/>
          <c:order val="6"/>
          <c:marker>
            <c:symbol val="none"/>
          </c:marker>
          <c:val>
            <c:numRef>
              <c:f>Sheet1!$A$15:$AF$15</c:f>
              <c:numCache>
                <c:formatCode>General</c:formatCode>
                <c:ptCount val="32"/>
                <c:pt idx="0">
                  <c:v>-7.3775702097105897</c:v>
                </c:pt>
                <c:pt idx="1">
                  <c:v>22.608254023048602</c:v>
                </c:pt>
                <c:pt idx="2">
                  <c:v>4.5346622191631401</c:v>
                </c:pt>
                <c:pt idx="3">
                  <c:v>12.362612374071199</c:v>
                </c:pt>
                <c:pt idx="4">
                  <c:v>9.54344265167206E-2</c:v>
                </c:pt>
                <c:pt idx="5">
                  <c:v>1.9857486813223599</c:v>
                </c:pt>
                <c:pt idx="6">
                  <c:v>-1.96244723719438</c:v>
                </c:pt>
                <c:pt idx="7">
                  <c:v>8.5059501783326894</c:v>
                </c:pt>
                <c:pt idx="8">
                  <c:v>-4.18532045719334</c:v>
                </c:pt>
                <c:pt idx="9">
                  <c:v>-3.1595810727860898</c:v>
                </c:pt>
                <c:pt idx="10">
                  <c:v>-2.8013474507632301</c:v>
                </c:pt>
                <c:pt idx="11">
                  <c:v>-5.0686235221205198</c:v>
                </c:pt>
                <c:pt idx="12">
                  <c:v>-3.3172488270304599</c:v>
                </c:pt>
                <c:pt idx="13">
                  <c:v>-4.1035872721924402</c:v>
                </c:pt>
                <c:pt idx="14">
                  <c:v>-1.65465891187268</c:v>
                </c:pt>
                <c:pt idx="15">
                  <c:v>-0.55174411821285396</c:v>
                </c:pt>
                <c:pt idx="16">
                  <c:v>0.18835634261647599</c:v>
                </c:pt>
                <c:pt idx="17">
                  <c:v>-0.337638514445394</c:v>
                </c:pt>
                <c:pt idx="18">
                  <c:v>0.12330139400500501</c:v>
                </c:pt>
                <c:pt idx="19">
                  <c:v>-1.6745091737089199</c:v>
                </c:pt>
                <c:pt idx="20">
                  <c:v>0.91757615975774098</c:v>
                </c:pt>
                <c:pt idx="21">
                  <c:v>1.68350122628358</c:v>
                </c:pt>
                <c:pt idx="22">
                  <c:v>-0.50598044612856596</c:v>
                </c:pt>
                <c:pt idx="23">
                  <c:v>-0.82657434368615101</c:v>
                </c:pt>
                <c:pt idx="24">
                  <c:v>-0.71994628529058402</c:v>
                </c:pt>
                <c:pt idx="25">
                  <c:v>7.3714516372423905E-2</c:v>
                </c:pt>
                <c:pt idx="26">
                  <c:v>0.286813384694937</c:v>
                </c:pt>
                <c:pt idx="27">
                  <c:v>0.54857785112721102</c:v>
                </c:pt>
                <c:pt idx="28">
                  <c:v>-0.55491492200920001</c:v>
                </c:pt>
                <c:pt idx="29">
                  <c:v>0.31107405481241801</c:v>
                </c:pt>
                <c:pt idx="30">
                  <c:v>3.8196835792120201E-2</c:v>
                </c:pt>
                <c:pt idx="31">
                  <c:v>4.16069320212629E-2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6-F21A-4BC3-BE4F-ECB01F011FBA}"/>
            </c:ext>
          </c:extLst>
        </c:ser>
        <c:ser>
          <c:idx val="7"/>
          <c:order val="7"/>
          <c:marker>
            <c:symbol val="none"/>
          </c:marker>
          <c:val>
            <c:numRef>
              <c:f>Sheet1!$A$16:$AF$16</c:f>
              <c:numCache>
                <c:formatCode>General</c:formatCode>
                <c:ptCount val="32"/>
                <c:pt idx="0">
                  <c:v>-9.3349605733819399</c:v>
                </c:pt>
                <c:pt idx="1">
                  <c:v>23.838856218365901</c:v>
                </c:pt>
                <c:pt idx="2">
                  <c:v>5.8509495812702097</c:v>
                </c:pt>
                <c:pt idx="3">
                  <c:v>8.7352988011424593</c:v>
                </c:pt>
                <c:pt idx="4">
                  <c:v>1.7820775208947699</c:v>
                </c:pt>
                <c:pt idx="5">
                  <c:v>2.9871244693830401</c:v>
                </c:pt>
                <c:pt idx="6">
                  <c:v>-1.5307221196305301</c:v>
                </c:pt>
                <c:pt idx="7">
                  <c:v>5.73921400012338</c:v>
                </c:pt>
                <c:pt idx="8">
                  <c:v>-7.4428725358009098</c:v>
                </c:pt>
                <c:pt idx="9">
                  <c:v>-2.2459037526957002</c:v>
                </c:pt>
                <c:pt idx="10">
                  <c:v>-4.0272149349942303</c:v>
                </c:pt>
                <c:pt idx="11">
                  <c:v>-5.8024213088642798</c:v>
                </c:pt>
                <c:pt idx="12">
                  <c:v>-2.9518545717300602</c:v>
                </c:pt>
                <c:pt idx="13">
                  <c:v>-3.76477085834548</c:v>
                </c:pt>
                <c:pt idx="14">
                  <c:v>-0.78191081883598001</c:v>
                </c:pt>
                <c:pt idx="15">
                  <c:v>-0.31192734117306598</c:v>
                </c:pt>
                <c:pt idx="16">
                  <c:v>-0.364412543937427</c:v>
                </c:pt>
                <c:pt idx="17">
                  <c:v>0.15499937731086399</c:v>
                </c:pt>
                <c:pt idx="18">
                  <c:v>9.9010091892811805E-2</c:v>
                </c:pt>
                <c:pt idx="19">
                  <c:v>-0.63672051002818197</c:v>
                </c:pt>
                <c:pt idx="20">
                  <c:v>1.9234865885529</c:v>
                </c:pt>
                <c:pt idx="21">
                  <c:v>0.22614075132182099</c:v>
                </c:pt>
                <c:pt idx="22">
                  <c:v>-0.58299471603075403</c:v>
                </c:pt>
                <c:pt idx="23">
                  <c:v>1.38087634680224E-2</c:v>
                </c:pt>
                <c:pt idx="24">
                  <c:v>-1.00369198201257</c:v>
                </c:pt>
                <c:pt idx="25">
                  <c:v>0.300460406744053</c:v>
                </c:pt>
                <c:pt idx="26">
                  <c:v>0.27208227885303998</c:v>
                </c:pt>
                <c:pt idx="27">
                  <c:v>0.19087018227420299</c:v>
                </c:pt>
                <c:pt idx="28">
                  <c:v>-0.36203764064370902</c:v>
                </c:pt>
                <c:pt idx="29">
                  <c:v>-0.22557343600048901</c:v>
                </c:pt>
                <c:pt idx="30">
                  <c:v>0.17717271839902901</c:v>
                </c:pt>
                <c:pt idx="31">
                  <c:v>5.8288999473615197E-2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7-F21A-4BC3-BE4F-ECB01F011FB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13699968"/>
        <c:axId val="224076928"/>
      </c:lineChart>
      <c:catAx>
        <c:axId val="213699968"/>
        <c:scaling>
          <c:orientation val="minMax"/>
        </c:scaling>
        <c:delete val="0"/>
        <c:axPos val="b"/>
        <c:majorTickMark val="out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24076928"/>
        <c:crosses val="autoZero"/>
        <c:auto val="1"/>
        <c:lblAlgn val="ctr"/>
        <c:lblOffset val="100"/>
        <c:noMultiLvlLbl val="0"/>
      </c:catAx>
      <c:valAx>
        <c:axId val="224076928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13699968"/>
        <c:crosses val="autoZero"/>
        <c:crossBetween val="between"/>
      </c:valAx>
    </c:plotArea>
    <c:legend>
      <c:legendPos val="r"/>
      <c:overlay val="0"/>
      <c:txPr>
        <a:bodyPr rot="0" spcFirstLastPara="0" vertOverflow="ellipsis" vert="horz" wrap="square" anchor="ctr" anchorCtr="1"/>
        <a:lstStyle/>
        <a:p>
          <a:pPr>
            <a:defRPr lang="zh-CN" sz="10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solidFill>
      <a:schemeClr val="accent6">
        <a:lumMod val="40000"/>
        <a:lumOff val="60000"/>
      </a:schemeClr>
    </a:solidFill>
  </c:spPr>
  <c:txPr>
    <a:bodyPr/>
    <a:lstStyle/>
    <a:p>
      <a:pPr>
        <a:defRPr lang="zh-CN"/>
      </a:pPr>
      <a:endParaRPr lang="zh-CN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marker>
            <c:symbol val="none"/>
          </c:marker>
          <c:val>
            <c:numRef>
              <c:f>Sheet1!$A$17:$AF$17</c:f>
              <c:numCache>
                <c:formatCode>General</c:formatCode>
                <c:ptCount val="32"/>
                <c:pt idx="0">
                  <c:v>10.1762393600556</c:v>
                </c:pt>
                <c:pt idx="1">
                  <c:v>7.8822921743587804</c:v>
                </c:pt>
                <c:pt idx="2">
                  <c:v>1.7930388420013399</c:v>
                </c:pt>
                <c:pt idx="3">
                  <c:v>10.884642859915299</c:v>
                </c:pt>
                <c:pt idx="4">
                  <c:v>3.6678630138188799</c:v>
                </c:pt>
                <c:pt idx="5">
                  <c:v>9.0837420418473194</c:v>
                </c:pt>
                <c:pt idx="6">
                  <c:v>-3.2230769542525999</c:v>
                </c:pt>
                <c:pt idx="7">
                  <c:v>3.1947558265553302</c:v>
                </c:pt>
                <c:pt idx="8">
                  <c:v>-4.4931128521125698</c:v>
                </c:pt>
                <c:pt idx="9">
                  <c:v>-4.0417416570082798</c:v>
                </c:pt>
                <c:pt idx="10">
                  <c:v>-1.83428025437346</c:v>
                </c:pt>
                <c:pt idx="11">
                  <c:v>-4.7175831687575096</c:v>
                </c:pt>
                <c:pt idx="12">
                  <c:v>-4.0795270312389498</c:v>
                </c:pt>
                <c:pt idx="13">
                  <c:v>-2.9846694902691602</c:v>
                </c:pt>
                <c:pt idx="14">
                  <c:v>-1.6062924940847401</c:v>
                </c:pt>
                <c:pt idx="15">
                  <c:v>-0.47578310470715002</c:v>
                </c:pt>
                <c:pt idx="16">
                  <c:v>0.313272559051399</c:v>
                </c:pt>
                <c:pt idx="17">
                  <c:v>-0.34337396951812599</c:v>
                </c:pt>
                <c:pt idx="18">
                  <c:v>9.9134571830900905E-3</c:v>
                </c:pt>
                <c:pt idx="19">
                  <c:v>0.102533113352149</c:v>
                </c:pt>
                <c:pt idx="20">
                  <c:v>-7.6439731703853403E-2</c:v>
                </c:pt>
                <c:pt idx="21">
                  <c:v>-0.38779251267257198</c:v>
                </c:pt>
                <c:pt idx="22">
                  <c:v>1.4448405025319699</c:v>
                </c:pt>
                <c:pt idx="23">
                  <c:v>-2.0173316617135</c:v>
                </c:pt>
                <c:pt idx="24">
                  <c:v>1.4541646118295899</c:v>
                </c:pt>
                <c:pt idx="25">
                  <c:v>-1.13870282740491</c:v>
                </c:pt>
                <c:pt idx="26">
                  <c:v>1.09099902641422</c:v>
                </c:pt>
                <c:pt idx="27">
                  <c:v>-0.31742342708066001</c:v>
                </c:pt>
                <c:pt idx="28">
                  <c:v>-0.34777169045728601</c:v>
                </c:pt>
                <c:pt idx="29">
                  <c:v>0.26349067935076897</c:v>
                </c:pt>
                <c:pt idx="30">
                  <c:v>0.111553500072207</c:v>
                </c:pt>
                <c:pt idx="31">
                  <c:v>-0.101322979631712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0-2BD8-41D6-9C6F-8F3AE2CDF41F}"/>
            </c:ext>
          </c:extLst>
        </c:ser>
        <c:ser>
          <c:idx val="1"/>
          <c:order val="1"/>
          <c:marker>
            <c:symbol val="none"/>
          </c:marker>
          <c:val>
            <c:numRef>
              <c:f>Sheet1!$A$18:$AF$18</c:f>
              <c:numCache>
                <c:formatCode>General</c:formatCode>
                <c:ptCount val="32"/>
                <c:pt idx="0">
                  <c:v>9.1303099705631308</c:v>
                </c:pt>
                <c:pt idx="1">
                  <c:v>7.33961014832978</c:v>
                </c:pt>
                <c:pt idx="2">
                  <c:v>3.6949239725680498</c:v>
                </c:pt>
                <c:pt idx="3">
                  <c:v>9.4683911889837908</c:v>
                </c:pt>
                <c:pt idx="4">
                  <c:v>5.1817000582989099</c:v>
                </c:pt>
                <c:pt idx="5">
                  <c:v>7.5115232915684604</c:v>
                </c:pt>
                <c:pt idx="6">
                  <c:v>-2.5069110274955699</c:v>
                </c:pt>
                <c:pt idx="7">
                  <c:v>1.93522688294175</c:v>
                </c:pt>
                <c:pt idx="8">
                  <c:v>-5.0017467939360101</c:v>
                </c:pt>
                <c:pt idx="9">
                  <c:v>-2.3875339570111</c:v>
                </c:pt>
                <c:pt idx="10">
                  <c:v>-2.3300617988577699</c:v>
                </c:pt>
                <c:pt idx="11">
                  <c:v>-4.6635943266511397</c:v>
                </c:pt>
                <c:pt idx="12">
                  <c:v>-3.8520053780340602</c:v>
                </c:pt>
                <c:pt idx="13">
                  <c:v>-3.1476407178077999</c:v>
                </c:pt>
                <c:pt idx="14">
                  <c:v>-1.6352264754152701</c:v>
                </c:pt>
                <c:pt idx="15">
                  <c:v>-0.49073162060179698</c:v>
                </c:pt>
                <c:pt idx="16">
                  <c:v>0.65775653398974399</c:v>
                </c:pt>
                <c:pt idx="17">
                  <c:v>0.139576028957766</c:v>
                </c:pt>
                <c:pt idx="18">
                  <c:v>0.24864616951448301</c:v>
                </c:pt>
                <c:pt idx="19">
                  <c:v>-0.30516914509452397</c:v>
                </c:pt>
                <c:pt idx="20">
                  <c:v>6.3431672189943597E-2</c:v>
                </c:pt>
                <c:pt idx="21">
                  <c:v>-0.76906452762666699</c:v>
                </c:pt>
                <c:pt idx="22">
                  <c:v>-0.53310364233624596</c:v>
                </c:pt>
                <c:pt idx="23">
                  <c:v>0.35113050910990101</c:v>
                </c:pt>
                <c:pt idx="24">
                  <c:v>-0.26909745093564702</c:v>
                </c:pt>
                <c:pt idx="25">
                  <c:v>0.48412331619518001</c:v>
                </c:pt>
                <c:pt idx="26">
                  <c:v>0.13768655887050499</c:v>
                </c:pt>
                <c:pt idx="27">
                  <c:v>-0.352395458165151</c:v>
                </c:pt>
                <c:pt idx="28">
                  <c:v>7.7742875676742706E-2</c:v>
                </c:pt>
                <c:pt idx="29">
                  <c:v>0.34940785628186899</c:v>
                </c:pt>
                <c:pt idx="30">
                  <c:v>-5.2049912427686001E-2</c:v>
                </c:pt>
                <c:pt idx="31">
                  <c:v>7.6033251148400803E-3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1-2BD8-41D6-9C6F-8F3AE2CDF41F}"/>
            </c:ext>
          </c:extLst>
        </c:ser>
        <c:ser>
          <c:idx val="2"/>
          <c:order val="2"/>
          <c:marker>
            <c:symbol val="none"/>
          </c:marker>
          <c:val>
            <c:numRef>
              <c:f>Sheet1!$A$19:$AF$19</c:f>
              <c:numCache>
                <c:formatCode>General</c:formatCode>
                <c:ptCount val="32"/>
                <c:pt idx="0">
                  <c:v>9.3958607010297701</c:v>
                </c:pt>
                <c:pt idx="1">
                  <c:v>5.9403630733047201</c:v>
                </c:pt>
                <c:pt idx="2">
                  <c:v>3.2880204045835399</c:v>
                </c:pt>
                <c:pt idx="3">
                  <c:v>11.957514911661001</c:v>
                </c:pt>
                <c:pt idx="4">
                  <c:v>2.5858459431059702</c:v>
                </c:pt>
                <c:pt idx="5">
                  <c:v>8.3980892146212405</c:v>
                </c:pt>
                <c:pt idx="6">
                  <c:v>-2.60142899051645</c:v>
                </c:pt>
                <c:pt idx="7">
                  <c:v>3.2093407613790399</c:v>
                </c:pt>
                <c:pt idx="8">
                  <c:v>-6.3896271207868001</c:v>
                </c:pt>
                <c:pt idx="9">
                  <c:v>-1.4111577978295999</c:v>
                </c:pt>
                <c:pt idx="10">
                  <c:v>-3.3296317139320601</c:v>
                </c:pt>
                <c:pt idx="11">
                  <c:v>-3.5660794248629002</c:v>
                </c:pt>
                <c:pt idx="12">
                  <c:v>-4.70054347557517</c:v>
                </c:pt>
                <c:pt idx="13">
                  <c:v>-3.1342338835775401</c:v>
                </c:pt>
                <c:pt idx="14">
                  <c:v>-1.5827878432851801</c:v>
                </c:pt>
                <c:pt idx="15">
                  <c:v>-0.54028784589851198</c:v>
                </c:pt>
                <c:pt idx="16">
                  <c:v>9.7625998564822696E-5</c:v>
                </c:pt>
                <c:pt idx="17">
                  <c:v>1.0022849343675899</c:v>
                </c:pt>
                <c:pt idx="18">
                  <c:v>-0.80806231681469598</c:v>
                </c:pt>
                <c:pt idx="19">
                  <c:v>0.72286708948300504</c:v>
                </c:pt>
                <c:pt idx="20">
                  <c:v>-0.42216369577299701</c:v>
                </c:pt>
                <c:pt idx="21">
                  <c:v>-0.83463407363713504</c:v>
                </c:pt>
                <c:pt idx="22">
                  <c:v>1.4524623991060299</c:v>
                </c:pt>
                <c:pt idx="23">
                  <c:v>-1.44051328177831</c:v>
                </c:pt>
                <c:pt idx="24">
                  <c:v>0.81742517625498201</c:v>
                </c:pt>
                <c:pt idx="25">
                  <c:v>-0.74146776257967495</c:v>
                </c:pt>
                <c:pt idx="26">
                  <c:v>0.58721158999670497</c:v>
                </c:pt>
                <c:pt idx="27">
                  <c:v>0.39908191739634702</c:v>
                </c:pt>
                <c:pt idx="28">
                  <c:v>-7.7588203073951895E-2</c:v>
                </c:pt>
                <c:pt idx="29">
                  <c:v>-8.1723433268286599E-2</c:v>
                </c:pt>
                <c:pt idx="30">
                  <c:v>5.4405676849842897E-2</c:v>
                </c:pt>
                <c:pt idx="31">
                  <c:v>-1.26047105810096E-2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2-2BD8-41D6-9C6F-8F3AE2CDF41F}"/>
            </c:ext>
          </c:extLst>
        </c:ser>
        <c:ser>
          <c:idx val="3"/>
          <c:order val="3"/>
          <c:marker>
            <c:symbol val="none"/>
          </c:marker>
          <c:val>
            <c:numRef>
              <c:f>Sheet1!$A$20:$AF$20</c:f>
              <c:numCache>
                <c:formatCode>General</c:formatCode>
                <c:ptCount val="32"/>
                <c:pt idx="0">
                  <c:v>10.0510386497388</c:v>
                </c:pt>
                <c:pt idx="1">
                  <c:v>5.93999477758683</c:v>
                </c:pt>
                <c:pt idx="2">
                  <c:v>2.3996800249198702</c:v>
                </c:pt>
                <c:pt idx="3">
                  <c:v>9.9809708561247295</c:v>
                </c:pt>
                <c:pt idx="4">
                  <c:v>3.6939543655064702</c:v>
                </c:pt>
                <c:pt idx="5">
                  <c:v>6.8963057832724504</c:v>
                </c:pt>
                <c:pt idx="6">
                  <c:v>0.23044678869805599</c:v>
                </c:pt>
                <c:pt idx="7">
                  <c:v>2.2328414585283198</c:v>
                </c:pt>
                <c:pt idx="8">
                  <c:v>-4.8522368984852502</c:v>
                </c:pt>
                <c:pt idx="9">
                  <c:v>-2.4932059552439099</c:v>
                </c:pt>
                <c:pt idx="10">
                  <c:v>-3.6024778124402799</c:v>
                </c:pt>
                <c:pt idx="11">
                  <c:v>-6.3496649241095398</c:v>
                </c:pt>
                <c:pt idx="12">
                  <c:v>-3.23693367067643</c:v>
                </c:pt>
                <c:pt idx="13">
                  <c:v>-3.50983588747502</c:v>
                </c:pt>
                <c:pt idx="14">
                  <c:v>-1.79749576586247</c:v>
                </c:pt>
                <c:pt idx="15">
                  <c:v>-0.57135486121438395</c:v>
                </c:pt>
                <c:pt idx="16">
                  <c:v>0.139447570571159</c:v>
                </c:pt>
                <c:pt idx="17">
                  <c:v>-0.456928809737499</c:v>
                </c:pt>
                <c:pt idx="18">
                  <c:v>0.37786957628656398</c:v>
                </c:pt>
                <c:pt idx="19">
                  <c:v>0.45617807937301902</c:v>
                </c:pt>
                <c:pt idx="20">
                  <c:v>-1.6592898834532399</c:v>
                </c:pt>
                <c:pt idx="21">
                  <c:v>0.32695516978497502</c:v>
                </c:pt>
                <c:pt idx="22">
                  <c:v>0.74774184268441801</c:v>
                </c:pt>
                <c:pt idx="23">
                  <c:v>-1.0560185331476699</c:v>
                </c:pt>
                <c:pt idx="24">
                  <c:v>0.44088906263806699</c:v>
                </c:pt>
                <c:pt idx="25">
                  <c:v>0.60003632371614102</c:v>
                </c:pt>
                <c:pt idx="26">
                  <c:v>-0.95044257518946396</c:v>
                </c:pt>
                <c:pt idx="27">
                  <c:v>0.73777567728834104</c:v>
                </c:pt>
                <c:pt idx="28">
                  <c:v>-0.315111809294983</c:v>
                </c:pt>
                <c:pt idx="29">
                  <c:v>0.220100418476771</c:v>
                </c:pt>
                <c:pt idx="30">
                  <c:v>0.191784959951394</c:v>
                </c:pt>
                <c:pt idx="31">
                  <c:v>-0.113188511736415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3-2BD8-41D6-9C6F-8F3AE2CDF41F}"/>
            </c:ext>
          </c:extLst>
        </c:ser>
        <c:ser>
          <c:idx val="4"/>
          <c:order val="4"/>
          <c:marker>
            <c:symbol val="none"/>
          </c:marker>
          <c:val>
            <c:numRef>
              <c:f>Sheet1!$A$21:$AF$21</c:f>
              <c:numCache>
                <c:formatCode>General</c:formatCode>
                <c:ptCount val="32"/>
                <c:pt idx="0">
                  <c:v>8.8534925885228901</c:v>
                </c:pt>
                <c:pt idx="1">
                  <c:v>7.3572110324835496</c:v>
                </c:pt>
                <c:pt idx="2">
                  <c:v>2.9951887628754501</c:v>
                </c:pt>
                <c:pt idx="3">
                  <c:v>11.635374182863901</c:v>
                </c:pt>
                <c:pt idx="4">
                  <c:v>2.9596631546493901</c:v>
                </c:pt>
                <c:pt idx="5">
                  <c:v>10.428942340119301</c:v>
                </c:pt>
                <c:pt idx="6">
                  <c:v>-4.9652998843575498</c:v>
                </c:pt>
                <c:pt idx="7">
                  <c:v>4.0608011879082104</c:v>
                </c:pt>
                <c:pt idx="8">
                  <c:v>-6.3724501854458104</c:v>
                </c:pt>
                <c:pt idx="9">
                  <c:v>-1.1824047837307501</c:v>
                </c:pt>
                <c:pt idx="10">
                  <c:v>-1.8556376969191</c:v>
                </c:pt>
                <c:pt idx="11">
                  <c:v>-4.7573125809052401</c:v>
                </c:pt>
                <c:pt idx="12">
                  <c:v>-3.80977596443394</c:v>
                </c:pt>
                <c:pt idx="13">
                  <c:v>-3.0209535100814202</c:v>
                </c:pt>
                <c:pt idx="14">
                  <c:v>-1.7363722735428799</c:v>
                </c:pt>
                <c:pt idx="15">
                  <c:v>-0.43978204778629199</c:v>
                </c:pt>
                <c:pt idx="16">
                  <c:v>0.28980033281296402</c:v>
                </c:pt>
                <c:pt idx="17">
                  <c:v>-0.35262328421823302</c:v>
                </c:pt>
                <c:pt idx="18">
                  <c:v>0.31231927996996001</c:v>
                </c:pt>
                <c:pt idx="19">
                  <c:v>-7.5637113797814196E-2</c:v>
                </c:pt>
                <c:pt idx="20">
                  <c:v>-0.30975372616658198</c:v>
                </c:pt>
                <c:pt idx="21">
                  <c:v>0.109667248127679</c:v>
                </c:pt>
                <c:pt idx="22">
                  <c:v>0.97575310216618705</c:v>
                </c:pt>
                <c:pt idx="23">
                  <c:v>-2.31762538548575</c:v>
                </c:pt>
                <c:pt idx="24">
                  <c:v>1.43928531254167</c:v>
                </c:pt>
                <c:pt idx="25">
                  <c:v>-0.64043129447338198</c:v>
                </c:pt>
                <c:pt idx="26">
                  <c:v>0.501063137057144</c:v>
                </c:pt>
                <c:pt idx="27">
                  <c:v>-1.7790136010314699E-2</c:v>
                </c:pt>
                <c:pt idx="28">
                  <c:v>6.7898806611037497E-3</c:v>
                </c:pt>
                <c:pt idx="29">
                  <c:v>-0.21321002948077999</c:v>
                </c:pt>
                <c:pt idx="30">
                  <c:v>0.28429959471301203</c:v>
                </c:pt>
                <c:pt idx="31">
                  <c:v>-9.5564518436020793E-3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4-2BD8-41D6-9C6F-8F3AE2CDF41F}"/>
            </c:ext>
          </c:extLst>
        </c:ser>
        <c:ser>
          <c:idx val="5"/>
          <c:order val="5"/>
          <c:marker>
            <c:symbol val="none"/>
          </c:marker>
          <c:val>
            <c:numRef>
              <c:f>Sheet1!$A$22:$AF$22</c:f>
              <c:numCache>
                <c:formatCode>General</c:formatCode>
                <c:ptCount val="32"/>
                <c:pt idx="0">
                  <c:v>9.9314804927439297</c:v>
                </c:pt>
                <c:pt idx="1">
                  <c:v>5.27594132583922</c:v>
                </c:pt>
                <c:pt idx="2">
                  <c:v>3.0980889023059599</c:v>
                </c:pt>
                <c:pt idx="3">
                  <c:v>10.1444432996994</c:v>
                </c:pt>
                <c:pt idx="4">
                  <c:v>3.1715733373197499</c:v>
                </c:pt>
                <c:pt idx="5">
                  <c:v>7.65702064090845</c:v>
                </c:pt>
                <c:pt idx="6">
                  <c:v>0.144227765636262</c:v>
                </c:pt>
                <c:pt idx="7">
                  <c:v>0.56563069388749299</c:v>
                </c:pt>
                <c:pt idx="8">
                  <c:v>-3.33498378820962</c:v>
                </c:pt>
                <c:pt idx="9">
                  <c:v>-3.4504240725645698</c:v>
                </c:pt>
                <c:pt idx="10">
                  <c:v>-4.08993692804665</c:v>
                </c:pt>
                <c:pt idx="11">
                  <c:v>-4.7500970889796497</c:v>
                </c:pt>
                <c:pt idx="12">
                  <c:v>-3.9219644724150902</c:v>
                </c:pt>
                <c:pt idx="13">
                  <c:v>-3.6282125882996499</c:v>
                </c:pt>
                <c:pt idx="14">
                  <c:v>-1.44923975427101</c:v>
                </c:pt>
                <c:pt idx="15">
                  <c:v>-0.64815481654190699</c:v>
                </c:pt>
                <c:pt idx="16">
                  <c:v>0.396279725031633</c:v>
                </c:pt>
                <c:pt idx="17">
                  <c:v>-0.362346237230112</c:v>
                </c:pt>
                <c:pt idx="18">
                  <c:v>0.33328601077822601</c:v>
                </c:pt>
                <c:pt idx="19">
                  <c:v>-0.72259295994336303</c:v>
                </c:pt>
                <c:pt idx="20">
                  <c:v>-0.47061753801867501</c:v>
                </c:pt>
                <c:pt idx="21">
                  <c:v>0.44157957555634803</c:v>
                </c:pt>
                <c:pt idx="22">
                  <c:v>0.59333289761933805</c:v>
                </c:pt>
                <c:pt idx="23">
                  <c:v>-0.102573126139917</c:v>
                </c:pt>
                <c:pt idx="24">
                  <c:v>-0.10145205770504</c:v>
                </c:pt>
                <c:pt idx="25">
                  <c:v>-0.17977249954739699</c:v>
                </c:pt>
                <c:pt idx="26">
                  <c:v>-0.26339418687774602</c:v>
                </c:pt>
                <c:pt idx="27">
                  <c:v>0.33522994791368599</c:v>
                </c:pt>
                <c:pt idx="28">
                  <c:v>-0.65688095458678697</c:v>
                </c:pt>
                <c:pt idx="29">
                  <c:v>0.66990537176316001</c:v>
                </c:pt>
                <c:pt idx="30">
                  <c:v>-0.112546680628311</c:v>
                </c:pt>
                <c:pt idx="31">
                  <c:v>-5.6088296545844997E-2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5-2BD8-41D6-9C6F-8F3AE2CDF41F}"/>
            </c:ext>
          </c:extLst>
        </c:ser>
        <c:ser>
          <c:idx val="6"/>
          <c:order val="6"/>
          <c:marker>
            <c:symbol val="none"/>
          </c:marker>
          <c:val>
            <c:numRef>
              <c:f>Sheet1!$A$23:$AF$23</c:f>
              <c:numCache>
                <c:formatCode>General</c:formatCode>
                <c:ptCount val="32"/>
                <c:pt idx="0">
                  <c:v>8.4176277474611307</c:v>
                </c:pt>
                <c:pt idx="1">
                  <c:v>7.8017555714847502</c:v>
                </c:pt>
                <c:pt idx="2">
                  <c:v>2.04732956486147</c:v>
                </c:pt>
                <c:pt idx="3">
                  <c:v>12.8412252413424</c:v>
                </c:pt>
                <c:pt idx="4">
                  <c:v>2.2476002885636199</c:v>
                </c:pt>
                <c:pt idx="5">
                  <c:v>10.5145754371287</c:v>
                </c:pt>
                <c:pt idx="6">
                  <c:v>-4.8221476891877098</c:v>
                </c:pt>
                <c:pt idx="7">
                  <c:v>4.8749760905600699</c:v>
                </c:pt>
                <c:pt idx="8">
                  <c:v>-6.9135128306079201</c:v>
                </c:pt>
                <c:pt idx="9">
                  <c:v>-1.6876966607833901</c:v>
                </c:pt>
                <c:pt idx="10">
                  <c:v>-1.5692790426938099</c:v>
                </c:pt>
                <c:pt idx="11">
                  <c:v>-4.3362951423275602</c:v>
                </c:pt>
                <c:pt idx="12">
                  <c:v>-4.5871712234241402</c:v>
                </c:pt>
                <c:pt idx="13">
                  <c:v>-2.6508999199129102</c:v>
                </c:pt>
                <c:pt idx="14">
                  <c:v>-1.87988952350407</c:v>
                </c:pt>
                <c:pt idx="15">
                  <c:v>-0.35268801522790899</c:v>
                </c:pt>
                <c:pt idx="16">
                  <c:v>4.3239684764215303E-2</c:v>
                </c:pt>
                <c:pt idx="17">
                  <c:v>0.14610288956709799</c:v>
                </c:pt>
                <c:pt idx="18">
                  <c:v>-0.49812711284876099</c:v>
                </c:pt>
                <c:pt idx="19">
                  <c:v>0.91786726399896001</c:v>
                </c:pt>
                <c:pt idx="20">
                  <c:v>-0.40460530396095301</c:v>
                </c:pt>
                <c:pt idx="21">
                  <c:v>-5.5748797121189901E-2</c:v>
                </c:pt>
                <c:pt idx="22">
                  <c:v>1.0460298920239699</c:v>
                </c:pt>
                <c:pt idx="23">
                  <c:v>-2.3376780296278898</c:v>
                </c:pt>
                <c:pt idx="24">
                  <c:v>0.83292298035117596</c:v>
                </c:pt>
                <c:pt idx="25">
                  <c:v>-0.41693943731553601</c:v>
                </c:pt>
                <c:pt idx="26">
                  <c:v>0.82305025286892797</c:v>
                </c:pt>
                <c:pt idx="27">
                  <c:v>0.21908197736151699</c:v>
                </c:pt>
                <c:pt idx="28">
                  <c:v>-0.13874222801899599</c:v>
                </c:pt>
                <c:pt idx="29">
                  <c:v>-0.147667469202927</c:v>
                </c:pt>
                <c:pt idx="30">
                  <c:v>8.8614932166410906E-2</c:v>
                </c:pt>
                <c:pt idx="31">
                  <c:v>1.7936654094778799E-2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6-2BD8-41D6-9C6F-8F3AE2CDF41F}"/>
            </c:ext>
          </c:extLst>
        </c:ser>
        <c:ser>
          <c:idx val="7"/>
          <c:order val="7"/>
          <c:marker>
            <c:symbol val="none"/>
          </c:marker>
          <c:val>
            <c:numRef>
              <c:f>Sheet1!$A$24:$AF$24</c:f>
              <c:numCache>
                <c:formatCode>General</c:formatCode>
                <c:ptCount val="32"/>
                <c:pt idx="0">
                  <c:v>10.312585671892601</c:v>
                </c:pt>
                <c:pt idx="1">
                  <c:v>6.0084975953747204</c:v>
                </c:pt>
                <c:pt idx="2">
                  <c:v>3.18083494210993</c:v>
                </c:pt>
                <c:pt idx="3">
                  <c:v>9.6129240133186897</c:v>
                </c:pt>
                <c:pt idx="4">
                  <c:v>3.7373255128081202</c:v>
                </c:pt>
                <c:pt idx="5">
                  <c:v>6.6384947401810397</c:v>
                </c:pt>
                <c:pt idx="6">
                  <c:v>0.105808114060795</c:v>
                </c:pt>
                <c:pt idx="7">
                  <c:v>2.09271783911539</c:v>
                </c:pt>
                <c:pt idx="8">
                  <c:v>-5.4116449718332298</c:v>
                </c:pt>
                <c:pt idx="9">
                  <c:v>-1.93658702619194</c:v>
                </c:pt>
                <c:pt idx="10">
                  <c:v>-4.1883966465985702</c:v>
                </c:pt>
                <c:pt idx="11">
                  <c:v>-5.6521855901658702</c:v>
                </c:pt>
                <c:pt idx="12">
                  <c:v>-3.3013076139076798</c:v>
                </c:pt>
                <c:pt idx="13">
                  <c:v>-3.5435883616564401</c:v>
                </c:pt>
                <c:pt idx="14">
                  <c:v>-1.4667541587878099</c:v>
                </c:pt>
                <c:pt idx="15">
                  <c:v>-0.63887080963176901</c:v>
                </c:pt>
                <c:pt idx="16">
                  <c:v>-4.6829437877137101E-2</c:v>
                </c:pt>
                <c:pt idx="17">
                  <c:v>0.238690288280105</c:v>
                </c:pt>
                <c:pt idx="18">
                  <c:v>-0.11736992112703799</c:v>
                </c:pt>
                <c:pt idx="19">
                  <c:v>0.43788256022949401</c:v>
                </c:pt>
                <c:pt idx="20">
                  <c:v>-0.96735931177385104</c:v>
                </c:pt>
                <c:pt idx="21">
                  <c:v>0.31349252544156703</c:v>
                </c:pt>
                <c:pt idx="22">
                  <c:v>8.7458980165998207E-2</c:v>
                </c:pt>
                <c:pt idx="23">
                  <c:v>-1.25164337681542</c:v>
                </c:pt>
                <c:pt idx="24">
                  <c:v>0.98760269767372699</c:v>
                </c:pt>
                <c:pt idx="25">
                  <c:v>9.3082788546119899E-2</c:v>
                </c:pt>
                <c:pt idx="26">
                  <c:v>-0.64431451615242497</c:v>
                </c:pt>
                <c:pt idx="27">
                  <c:v>0.82333807629118105</c:v>
                </c:pt>
                <c:pt idx="28">
                  <c:v>-0.15642391408255499</c:v>
                </c:pt>
                <c:pt idx="29">
                  <c:v>6.4913078662933901E-2</c:v>
                </c:pt>
                <c:pt idx="30">
                  <c:v>6.6805849051496904E-2</c:v>
                </c:pt>
                <c:pt idx="31">
                  <c:v>-1.4515011230882001E-2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7-2BD8-41D6-9C6F-8F3AE2CDF41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64774528"/>
        <c:axId val="364776448"/>
      </c:lineChart>
      <c:catAx>
        <c:axId val="364774528"/>
        <c:scaling>
          <c:orientation val="minMax"/>
        </c:scaling>
        <c:delete val="0"/>
        <c:axPos val="b"/>
        <c:majorTickMark val="out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364776448"/>
        <c:crosses val="autoZero"/>
        <c:auto val="1"/>
        <c:lblAlgn val="ctr"/>
        <c:lblOffset val="100"/>
        <c:noMultiLvlLbl val="0"/>
      </c:catAx>
      <c:valAx>
        <c:axId val="364776448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364774528"/>
        <c:crosses val="autoZero"/>
        <c:crossBetween val="between"/>
      </c:valAx>
    </c:plotArea>
    <c:legend>
      <c:legendPos val="r"/>
      <c:overlay val="0"/>
      <c:txPr>
        <a:bodyPr rot="0" spcFirstLastPara="0" vertOverflow="ellipsis" vert="horz" wrap="square" anchor="ctr" anchorCtr="1"/>
        <a:lstStyle/>
        <a:p>
          <a:pPr>
            <a:defRPr lang="zh-CN" sz="10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solidFill>
      <a:schemeClr val="accent3">
        <a:lumMod val="40000"/>
        <a:lumOff val="60000"/>
      </a:schemeClr>
    </a:solidFill>
  </c:spPr>
  <c:txPr>
    <a:bodyPr/>
    <a:lstStyle/>
    <a:p>
      <a:pPr>
        <a:defRPr lang="zh-CN"/>
      </a:pPr>
      <a:endParaRPr lang="zh-CN"/>
    </a:p>
  </c:txPr>
  <c:externalData r:id="rId1">
    <c:autoUpdate val="0"/>
  </c:externalData>
</c:chartSpac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4F67BC-BC70-47E3-9920-B32EAADB9F16}" type="datetimeFigureOut">
              <a:rPr lang="zh-CN" altLang="en-US" smtClean="0"/>
              <a:t>2022/5/25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E38958-0A5F-41DA-A109-3DA1F62D05D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E38958-0A5F-41DA-A109-3DA1F62D05D6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E38958-0A5F-41DA-A109-3DA1F62D05D6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E38958-0A5F-41DA-A109-3DA1F62D05D6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E38958-0A5F-41DA-A109-3DA1F62D05D6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17074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E38958-0A5F-41DA-A109-3DA1F62D05D6}" type="slidenum">
              <a:rPr lang="zh-CN" altLang="en-US" smtClean="0"/>
              <a:t>43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326640" y="0"/>
            <a:ext cx="9779861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 userDrawn="1"/>
        </p:nvGrpSpPr>
        <p:grpSpPr>
          <a:xfrm>
            <a:off x="323215" y="183053"/>
            <a:ext cx="579120" cy="528320"/>
            <a:chOff x="3667760" y="203200"/>
            <a:chExt cx="579120" cy="528320"/>
          </a:xfrm>
        </p:grpSpPr>
        <p:sp>
          <p:nvSpPr>
            <p:cNvPr id="4" name="矩形 3"/>
            <p:cNvSpPr/>
            <p:nvPr/>
          </p:nvSpPr>
          <p:spPr>
            <a:xfrm>
              <a:off x="3667760" y="203200"/>
              <a:ext cx="447040" cy="447040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矩形 4"/>
            <p:cNvSpPr/>
            <p:nvPr/>
          </p:nvSpPr>
          <p:spPr>
            <a:xfrm>
              <a:off x="3830320" y="314960"/>
              <a:ext cx="416560" cy="416560"/>
            </a:xfrm>
            <a:prstGeom prst="rect">
              <a:avLst/>
            </a:pr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" name="文本框 10"/>
          <p:cNvSpPr txBox="1"/>
          <p:nvPr userDrawn="1"/>
        </p:nvSpPr>
        <p:spPr>
          <a:xfrm>
            <a:off x="1995805" y="1332230"/>
            <a:ext cx="9892665" cy="5525770"/>
          </a:xfrm>
          <a:prstGeom prst="rect">
            <a:avLst/>
          </a:prstGeom>
          <a:noFill/>
        </p:spPr>
        <p:txBody>
          <a:bodyPr wrap="square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42950" indent="-742950" algn="l" eaLnBrk="1" hangingPunct="1">
              <a:buFont typeface="Wingdings" panose="05000000000000000000" charset="0"/>
              <a:buChar char="Ø"/>
              <a:defRPr/>
            </a:pPr>
            <a:r>
              <a:rPr lang="zh-CN" altLang="en-US" sz="4400" b="1" dirty="0">
                <a:solidFill>
                  <a:schemeClr val="bg1"/>
                </a:solidFill>
                <a:sym typeface="+mn-ea"/>
              </a:rPr>
              <a:t>了解中文信息处理领域的主要工作内容。</a:t>
            </a:r>
          </a:p>
          <a:p>
            <a:pPr marL="1200150" lvl="1" indent="-742950" algn="l" eaLnBrk="1" hangingPunct="1">
              <a:buFont typeface="Wingdings" panose="05000000000000000000" charset="0"/>
              <a:buChar char="Ø"/>
              <a:defRPr/>
            </a:pPr>
            <a:r>
              <a:rPr lang="en-US" altLang="zh-CN" sz="3600" b="1" dirty="0">
                <a:solidFill>
                  <a:schemeClr val="bg1"/>
                </a:solidFill>
                <a:sym typeface="+mn-ea"/>
              </a:rPr>
              <a:t>1</a:t>
            </a:r>
          </a:p>
          <a:p>
            <a:pPr marL="1200150" lvl="1" indent="-742950" algn="l" eaLnBrk="1" hangingPunct="1">
              <a:buFont typeface="Wingdings" panose="05000000000000000000" charset="0"/>
              <a:buChar char="Ø"/>
              <a:defRPr/>
            </a:pPr>
            <a:r>
              <a:rPr lang="en-US" altLang="zh-CN" sz="3600" b="1" dirty="0">
                <a:solidFill>
                  <a:schemeClr val="bg1"/>
                </a:solidFill>
                <a:sym typeface="+mn-ea"/>
              </a:rPr>
              <a:t>2</a:t>
            </a:r>
          </a:p>
          <a:p>
            <a:pPr marL="1200150" lvl="1" indent="-742950" algn="l" eaLnBrk="1" hangingPunct="1">
              <a:buFont typeface="Wingdings" panose="05000000000000000000" charset="0"/>
              <a:buChar char="Ø"/>
              <a:defRPr/>
            </a:pPr>
            <a:r>
              <a:rPr lang="en-US" altLang="zh-CN" sz="3600" b="1" dirty="0">
                <a:solidFill>
                  <a:schemeClr val="bg1"/>
                </a:solidFill>
                <a:sym typeface="+mn-ea"/>
              </a:rPr>
              <a:t>3</a:t>
            </a:r>
            <a:endParaRPr lang="zh-CN" altLang="en-US" sz="3600" b="1" dirty="0">
              <a:solidFill>
                <a:schemeClr val="bg1"/>
              </a:solidFill>
            </a:endParaRPr>
          </a:p>
          <a:p>
            <a:pPr marL="742950" indent="-742950" algn="l" eaLnBrk="1" hangingPunct="1">
              <a:buFont typeface="Wingdings" panose="05000000000000000000" charset="0"/>
              <a:buChar char="Ø"/>
              <a:defRPr/>
            </a:pPr>
            <a:r>
              <a:rPr lang="zh-CN" altLang="en-US" sz="4400" b="1" dirty="0">
                <a:solidFill>
                  <a:schemeClr val="bg1"/>
                </a:solidFill>
                <a:sym typeface="+mn-ea"/>
              </a:rPr>
              <a:t>了解中文信息处理的基础原理。</a:t>
            </a:r>
            <a:endParaRPr lang="zh-CN" altLang="en-US" sz="4400" b="1" dirty="0">
              <a:solidFill>
                <a:schemeClr val="bg1"/>
              </a:solidFill>
            </a:endParaRPr>
          </a:p>
          <a:p>
            <a:pPr marL="742950" indent="-742950" algn="l" eaLnBrk="1" hangingPunct="1">
              <a:buFont typeface="Wingdings" panose="05000000000000000000" charset="0"/>
              <a:buChar char="Ø"/>
              <a:defRPr/>
            </a:pPr>
            <a:r>
              <a:rPr lang="zh-CN" altLang="en-US" sz="4400" b="1" dirty="0">
                <a:solidFill>
                  <a:schemeClr val="bg1"/>
                </a:solidFill>
                <a:sym typeface="+mn-ea"/>
              </a:rPr>
              <a:t>熟悉一些中文信息处理工具和语料库。</a:t>
            </a:r>
            <a:endParaRPr lang="zh-CN" altLang="en-US" sz="4400" b="1" dirty="0">
              <a:solidFill>
                <a:schemeClr val="bg1"/>
              </a:solidFill>
            </a:endParaRPr>
          </a:p>
          <a:p>
            <a:pPr marL="742950" indent="-742950" algn="l" eaLnBrk="1" hangingPunct="1">
              <a:buFont typeface="Wingdings" panose="05000000000000000000" charset="0"/>
              <a:buChar char="Ø"/>
              <a:defRPr/>
            </a:pPr>
            <a:r>
              <a:rPr lang="zh-CN" altLang="en-US" sz="4400" b="1" dirty="0">
                <a:solidFill>
                  <a:schemeClr val="bg1"/>
                </a:solidFill>
                <a:sym typeface="+mn-ea"/>
              </a:rPr>
              <a:t>掌握中文信息处理的一些基础操作。</a:t>
            </a:r>
            <a:endParaRPr lang="zh-CN" altLang="en-US" sz="4400" b="1" dirty="0">
              <a:solidFill>
                <a:schemeClr val="bg1"/>
              </a:solidFill>
              <a:cs typeface="+mn-ea"/>
              <a:sym typeface="+mn-ea"/>
            </a:endParaRPr>
          </a:p>
        </p:txBody>
      </p:sp>
      <p:sp>
        <p:nvSpPr>
          <p:cNvPr id="6" name="矩形 5"/>
          <p:cNvSpPr/>
          <p:nvPr userDrawn="1"/>
        </p:nvSpPr>
        <p:spPr>
          <a:xfrm>
            <a:off x="-697865" y="3227705"/>
            <a:ext cx="8775065" cy="3370580"/>
          </a:xfrm>
          <a:prstGeom prst="rect">
            <a:avLst/>
          </a:prstGeom>
          <a:solidFill>
            <a:schemeClr val="lt1">
              <a:alpha val="38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00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190500" y="3652520"/>
            <a:ext cx="956945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zh-CN" altLang="en-US" sz="6000" b="1" spc="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第十讲 </a:t>
            </a:r>
          </a:p>
          <a:p>
            <a:pPr algn="ctr">
              <a:defRPr/>
            </a:pPr>
            <a:r>
              <a:rPr lang="zh-CN" altLang="en-US" sz="6000" b="1" spc="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语音合成与识别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-18415" y="580390"/>
            <a:ext cx="7758430" cy="1445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sz="8800" b="1" dirty="0">
                <a:solidFill>
                  <a:schemeClr val="bg1"/>
                </a:solidFill>
                <a:latin typeface="+mn-ea"/>
              </a:rPr>
              <a:t>中文信息处理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540000" y="419735"/>
            <a:ext cx="504000" cy="504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360000" y="282575"/>
            <a:ext cx="504000" cy="504000"/>
          </a:xfrm>
          <a:prstGeom prst="rect">
            <a:avLst/>
          </a:prstGeom>
          <a:solidFill>
            <a:schemeClr val="bg1">
              <a:alpha val="0"/>
            </a:schemeClr>
          </a:solidFill>
          <a:ln w="12700" cmpd="sng">
            <a:solidFill>
              <a:schemeClr val="bg1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949325" y="2479675"/>
            <a:ext cx="2417445" cy="1898015"/>
            <a:chOff x="676275" y="1709058"/>
            <a:chExt cx="1543050" cy="1105719"/>
          </a:xfrm>
        </p:grpSpPr>
        <p:sp>
          <p:nvSpPr>
            <p:cNvPr id="3" name="对角圆角矩形 1"/>
            <p:cNvSpPr/>
            <p:nvPr/>
          </p:nvSpPr>
          <p:spPr>
            <a:xfrm>
              <a:off x="676275" y="1709058"/>
              <a:ext cx="1543050" cy="1105719"/>
            </a:xfrm>
            <a:prstGeom prst="round2DiagRect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sz="200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4" name="文本框 10"/>
            <p:cNvSpPr txBox="1"/>
            <p:nvPr/>
          </p:nvSpPr>
          <p:spPr>
            <a:xfrm>
              <a:off x="676276" y="2062611"/>
              <a:ext cx="1529507" cy="253916"/>
            </a:xfrm>
            <a:prstGeom prst="rect">
              <a:avLst/>
            </a:prstGeom>
            <a:noFill/>
          </p:spPr>
          <p:txBody>
            <a:bodyPr wrap="none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3600" b="1" dirty="0">
                  <a:solidFill>
                    <a:schemeClr val="bg1"/>
                  </a:solidFill>
                  <a:cs typeface="+mn-ea"/>
                  <a:sym typeface="+mn-lt"/>
                </a:rPr>
                <a:t>历史</a:t>
              </a:r>
              <a:endParaRPr lang="en-US" altLang="zh-CN" sz="36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5" name="矩形 4"/>
          <p:cNvSpPr/>
          <p:nvPr/>
        </p:nvSpPr>
        <p:spPr>
          <a:xfrm>
            <a:off x="3679371" y="315686"/>
            <a:ext cx="8436429" cy="6292836"/>
          </a:xfrm>
          <a:prstGeom prst="rect">
            <a:avLst/>
          </a:prstGeom>
          <a:solidFill>
            <a:schemeClr val="bg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3733029" y="419735"/>
            <a:ext cx="8098971" cy="5972901"/>
          </a:xfrm>
          <a:prstGeom prst="rect">
            <a:avLst/>
          </a:prstGeom>
          <a:noFill/>
        </p:spPr>
        <p:txBody>
          <a:bodyPr wrap="square" rtlCol="0"/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3200" b="1" dirty="0">
                <a:solidFill>
                  <a:schemeClr val="bg1"/>
                </a:solidFill>
                <a:sym typeface="+mn-ea"/>
              </a:rPr>
              <a:t>语音合成简史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zh-CN" altLang="en-US" sz="2800" b="1" dirty="0">
                <a:solidFill>
                  <a:schemeClr val="bg1"/>
                </a:solidFill>
              </a:rPr>
              <a:t>电子合成</a:t>
            </a:r>
            <a:endParaRPr lang="en-US" altLang="zh-CN" sz="2800" b="1" dirty="0">
              <a:solidFill>
                <a:schemeClr val="bg1"/>
              </a:solidFill>
            </a:endParaRPr>
          </a:p>
          <a:p>
            <a:pPr marL="1371600" lvl="2" indent="-457200">
              <a:buFont typeface="Wingdings" panose="05000000000000000000" pitchFamily="2" charset="2"/>
              <a:buChar char="Ø"/>
            </a:pPr>
            <a:r>
              <a:rPr lang="zh-CN" altLang="en-US" sz="2400" b="1" dirty="0">
                <a:solidFill>
                  <a:schemeClr val="bg1"/>
                </a:solidFill>
                <a:sym typeface="+mn-ea"/>
              </a:rPr>
              <a:t>用电信号控制机械振动。</a:t>
            </a:r>
          </a:p>
          <a:p>
            <a:pPr lvl="1"/>
            <a:endParaRPr lang="zh-CN" altLang="en-US" sz="3200" b="1" dirty="0">
              <a:solidFill>
                <a:schemeClr val="bg1"/>
              </a:solidFill>
              <a:sym typeface="+mn-ea"/>
            </a:endParaRPr>
          </a:p>
          <a:p>
            <a:pPr lvl="1"/>
            <a:endParaRPr lang="zh-CN" altLang="en-US" sz="3200" b="1" dirty="0">
              <a:solidFill>
                <a:schemeClr val="bg1"/>
              </a:solidFill>
              <a:sym typeface="+mn-ea"/>
            </a:endParaRPr>
          </a:p>
          <a:p>
            <a:pPr lvl="1"/>
            <a:endParaRPr lang="zh-CN" altLang="en-US" sz="3200" b="1" dirty="0">
              <a:solidFill>
                <a:schemeClr val="bg1"/>
              </a:solidFill>
              <a:sym typeface="+mn-ea"/>
            </a:endParaRPr>
          </a:p>
        </p:txBody>
      </p:sp>
      <p:pic>
        <p:nvPicPr>
          <p:cNvPr id="9" name="图片 8" descr="u=276414470,117489541&amp;fm=173&amp;app=49&amp;f=JPEG">
            <a:extLst>
              <a:ext uri="{FF2B5EF4-FFF2-40B4-BE49-F238E27FC236}">
                <a16:creationId xmlns:a16="http://schemas.microsoft.com/office/drawing/2014/main" id="{D49909DC-5872-4534-853F-90E5AB65DA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4567" y="4067023"/>
            <a:ext cx="3511978" cy="247529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37EB6918-F4EB-4685-ACC6-57F080EC94F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4826" y="2090899"/>
            <a:ext cx="4852199" cy="4517623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DE07A162-172B-4C1A-AC57-6F5BBDBB6D71}"/>
              </a:ext>
            </a:extLst>
          </p:cNvPr>
          <p:cNvSpPr txBox="1"/>
          <p:nvPr/>
        </p:nvSpPr>
        <p:spPr>
          <a:xfrm>
            <a:off x="8730728" y="2496845"/>
            <a:ext cx="31012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</a:rPr>
              <a:t>1939</a:t>
            </a:r>
            <a:r>
              <a:rPr lang="zh-CN" altLang="en-US" sz="2000" b="1" dirty="0">
                <a:solidFill>
                  <a:schemeClr val="bg1"/>
                </a:solidFill>
              </a:rPr>
              <a:t>年图德利</a:t>
            </a:r>
            <a:r>
              <a:rPr lang="en-US" altLang="zh-CN" sz="2000" b="1" dirty="0">
                <a:solidFill>
                  <a:schemeClr val="bg1"/>
                </a:solidFill>
              </a:rPr>
              <a:t>VODER</a:t>
            </a:r>
            <a:endParaRPr lang="zh-CN" alt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4490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="">
      <p:transition spd="slow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540000" y="419735"/>
            <a:ext cx="504000" cy="504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360000" y="282575"/>
            <a:ext cx="504000" cy="504000"/>
          </a:xfrm>
          <a:prstGeom prst="rect">
            <a:avLst/>
          </a:prstGeom>
          <a:solidFill>
            <a:schemeClr val="bg1">
              <a:alpha val="0"/>
            </a:schemeClr>
          </a:solidFill>
          <a:ln w="12700" cmpd="sng">
            <a:solidFill>
              <a:schemeClr val="bg1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949325" y="2479675"/>
            <a:ext cx="2417445" cy="1898015"/>
            <a:chOff x="676275" y="1709058"/>
            <a:chExt cx="1543050" cy="1105719"/>
          </a:xfrm>
        </p:grpSpPr>
        <p:sp>
          <p:nvSpPr>
            <p:cNvPr id="3" name="对角圆角矩形 1"/>
            <p:cNvSpPr/>
            <p:nvPr/>
          </p:nvSpPr>
          <p:spPr>
            <a:xfrm>
              <a:off x="676275" y="1709058"/>
              <a:ext cx="1543050" cy="1105719"/>
            </a:xfrm>
            <a:prstGeom prst="round2DiagRect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sz="200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4" name="文本框 10"/>
            <p:cNvSpPr txBox="1"/>
            <p:nvPr/>
          </p:nvSpPr>
          <p:spPr>
            <a:xfrm>
              <a:off x="676276" y="2062611"/>
              <a:ext cx="1529507" cy="253916"/>
            </a:xfrm>
            <a:prstGeom prst="rect">
              <a:avLst/>
            </a:prstGeom>
            <a:noFill/>
          </p:spPr>
          <p:txBody>
            <a:bodyPr wrap="none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3600" b="1" dirty="0">
                  <a:solidFill>
                    <a:schemeClr val="bg1"/>
                  </a:solidFill>
                  <a:cs typeface="+mn-ea"/>
                  <a:sym typeface="+mn-lt"/>
                </a:rPr>
                <a:t>历史</a:t>
              </a:r>
              <a:endParaRPr lang="en-US" altLang="zh-CN" sz="36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5" name="矩形 4"/>
          <p:cNvSpPr/>
          <p:nvPr/>
        </p:nvSpPr>
        <p:spPr>
          <a:xfrm>
            <a:off x="3679371" y="315686"/>
            <a:ext cx="8305799" cy="6248400"/>
          </a:xfrm>
          <a:prstGeom prst="rect">
            <a:avLst/>
          </a:prstGeom>
          <a:solidFill>
            <a:schemeClr val="bg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3755571" y="419735"/>
            <a:ext cx="8098971" cy="5972901"/>
          </a:xfrm>
          <a:prstGeom prst="rect">
            <a:avLst/>
          </a:prstGeom>
          <a:noFill/>
        </p:spPr>
        <p:txBody>
          <a:bodyPr wrap="square" rtlCol="0"/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3200" b="1" dirty="0">
                <a:solidFill>
                  <a:schemeClr val="bg1"/>
                </a:solidFill>
                <a:sym typeface="+mn-ea"/>
              </a:rPr>
              <a:t>语音合成简史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zh-CN" altLang="en-US" sz="2800" b="1" dirty="0">
                <a:solidFill>
                  <a:schemeClr val="bg1"/>
                </a:solidFill>
              </a:rPr>
              <a:t>数字合成</a:t>
            </a:r>
            <a:endParaRPr lang="en-US" altLang="zh-CN" sz="2800" b="1" dirty="0">
              <a:solidFill>
                <a:schemeClr val="bg1"/>
              </a:solidFill>
            </a:endParaRPr>
          </a:p>
          <a:p>
            <a:pPr marL="1371600" lvl="2" indent="-457200">
              <a:buFont typeface="Wingdings" panose="05000000000000000000" pitchFamily="2" charset="2"/>
              <a:buChar char="Ø"/>
            </a:pPr>
            <a:r>
              <a:rPr lang="zh-CN" altLang="en-US" sz="2400" b="1" dirty="0">
                <a:solidFill>
                  <a:schemeClr val="bg1"/>
                </a:solidFill>
                <a:sym typeface="+mn-ea"/>
              </a:rPr>
              <a:t>从数字信号取代模拟信号，操作更加方便。</a:t>
            </a:r>
          </a:p>
          <a:p>
            <a:pPr lvl="1"/>
            <a:endParaRPr lang="zh-CN" altLang="en-US" sz="3200" b="1" dirty="0">
              <a:solidFill>
                <a:schemeClr val="bg1"/>
              </a:solidFill>
              <a:sym typeface="+mn-ea"/>
            </a:endParaRPr>
          </a:p>
          <a:p>
            <a:pPr lvl="1"/>
            <a:endParaRPr lang="zh-CN" altLang="en-US" sz="3200" b="1" dirty="0">
              <a:solidFill>
                <a:schemeClr val="bg1"/>
              </a:solidFill>
              <a:sym typeface="+mn-ea"/>
            </a:endParaRPr>
          </a:p>
          <a:p>
            <a:pPr lvl="1"/>
            <a:endParaRPr lang="zh-CN" altLang="en-US" sz="3200" b="1" dirty="0">
              <a:solidFill>
                <a:schemeClr val="bg1"/>
              </a:solidFill>
              <a:sym typeface="+mn-ea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EB7B0F13-80B8-47FE-9D25-0B8BCFC1D3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0926" y="1988276"/>
            <a:ext cx="5719433" cy="440436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763C66AC-9538-453C-A186-C1EF633BCF93}"/>
              </a:ext>
            </a:extLst>
          </p:cNvPr>
          <p:cNvSpPr txBox="1"/>
          <p:nvPr/>
        </p:nvSpPr>
        <p:spPr>
          <a:xfrm>
            <a:off x="3939854" y="3669804"/>
            <a:ext cx="20029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000" b="1" dirty="0">
                <a:solidFill>
                  <a:schemeClr val="bg1"/>
                </a:solidFill>
              </a:rPr>
              <a:t>1939</a:t>
            </a:r>
            <a:r>
              <a:rPr lang="zh-CN" altLang="en-US" sz="2000" b="1" dirty="0">
                <a:solidFill>
                  <a:schemeClr val="bg1"/>
                </a:solidFill>
              </a:rPr>
              <a:t>年</a:t>
            </a:r>
            <a:endParaRPr lang="en-US" altLang="zh-CN" sz="2000" b="1" dirty="0">
              <a:solidFill>
                <a:schemeClr val="bg1"/>
              </a:solidFill>
            </a:endParaRPr>
          </a:p>
          <a:p>
            <a:pPr algn="r"/>
            <a:r>
              <a:rPr lang="en-US" altLang="zh-CN" sz="2000" b="1" dirty="0" err="1">
                <a:solidFill>
                  <a:schemeClr val="bg1"/>
                </a:solidFill>
              </a:rPr>
              <a:t>Klaat</a:t>
            </a:r>
            <a:r>
              <a:rPr lang="zh-CN" altLang="en-US" sz="2000" b="1" dirty="0">
                <a:solidFill>
                  <a:schemeClr val="bg1"/>
                </a:solidFill>
              </a:rPr>
              <a:t>合成器</a:t>
            </a:r>
          </a:p>
        </p:txBody>
      </p:sp>
    </p:spTree>
    <p:extLst>
      <p:ext uri="{BB962C8B-B14F-4D97-AF65-F5344CB8AC3E}">
        <p14:creationId xmlns:p14="http://schemas.microsoft.com/office/powerpoint/2010/main" val="1755198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="">
      <p:transition spd="slow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540000" y="419735"/>
            <a:ext cx="504000" cy="504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360000" y="282575"/>
            <a:ext cx="504000" cy="504000"/>
          </a:xfrm>
          <a:prstGeom prst="rect">
            <a:avLst/>
          </a:prstGeom>
          <a:solidFill>
            <a:schemeClr val="bg1">
              <a:alpha val="0"/>
            </a:schemeClr>
          </a:solidFill>
          <a:ln w="12700" cmpd="sng">
            <a:solidFill>
              <a:schemeClr val="bg1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949325" y="2479675"/>
            <a:ext cx="2417445" cy="1898015"/>
            <a:chOff x="676275" y="1709058"/>
            <a:chExt cx="1543050" cy="1105719"/>
          </a:xfrm>
        </p:grpSpPr>
        <p:sp>
          <p:nvSpPr>
            <p:cNvPr id="3" name="对角圆角矩形 1"/>
            <p:cNvSpPr/>
            <p:nvPr/>
          </p:nvSpPr>
          <p:spPr>
            <a:xfrm>
              <a:off x="676275" y="1709058"/>
              <a:ext cx="1543050" cy="1105719"/>
            </a:xfrm>
            <a:prstGeom prst="round2DiagRect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sz="200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4" name="文本框 10"/>
            <p:cNvSpPr txBox="1"/>
            <p:nvPr/>
          </p:nvSpPr>
          <p:spPr>
            <a:xfrm>
              <a:off x="676276" y="2062611"/>
              <a:ext cx="1529507" cy="253916"/>
            </a:xfrm>
            <a:prstGeom prst="rect">
              <a:avLst/>
            </a:prstGeom>
            <a:noFill/>
          </p:spPr>
          <p:txBody>
            <a:bodyPr wrap="none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3600" b="1" dirty="0">
                  <a:solidFill>
                    <a:schemeClr val="bg1"/>
                  </a:solidFill>
                  <a:cs typeface="+mn-ea"/>
                  <a:sym typeface="+mn-lt"/>
                </a:rPr>
                <a:t>方法</a:t>
              </a:r>
              <a:endParaRPr lang="en-US" altLang="zh-CN" sz="36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5" name="矩形 4"/>
          <p:cNvSpPr/>
          <p:nvPr/>
        </p:nvSpPr>
        <p:spPr>
          <a:xfrm>
            <a:off x="3679372" y="1526720"/>
            <a:ext cx="8069036" cy="3600451"/>
          </a:xfrm>
          <a:prstGeom prst="rect">
            <a:avLst/>
          </a:prstGeom>
          <a:solidFill>
            <a:schemeClr val="bg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3927022" y="1710861"/>
            <a:ext cx="6743700" cy="2666829"/>
          </a:xfrm>
          <a:prstGeom prst="rect">
            <a:avLst/>
          </a:prstGeom>
          <a:noFill/>
        </p:spPr>
        <p:txBody>
          <a:bodyPr wrap="square" rtlCol="0"/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3200" b="1" dirty="0">
                <a:solidFill>
                  <a:schemeClr val="bg1"/>
                </a:solidFill>
                <a:sym typeface="+mn-ea"/>
              </a:rPr>
              <a:t>语音合成的方法</a:t>
            </a:r>
            <a:endParaRPr lang="en-US" altLang="zh-CN" sz="3200" b="1" dirty="0">
              <a:solidFill>
                <a:schemeClr val="bg1"/>
              </a:solidFill>
              <a:sym typeface="+mn-ea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zh-CN" altLang="en-US" sz="2800" b="1" dirty="0">
                <a:solidFill>
                  <a:schemeClr val="bg1"/>
                </a:solidFill>
                <a:sym typeface="+mn-ea"/>
              </a:rPr>
              <a:t>张雪英（</a:t>
            </a:r>
            <a:r>
              <a:rPr lang="en-US" altLang="zh-CN" sz="2800" b="1" dirty="0">
                <a:solidFill>
                  <a:schemeClr val="bg1"/>
                </a:solidFill>
                <a:sym typeface="+mn-ea"/>
              </a:rPr>
              <a:t>2016:155</a:t>
            </a:r>
            <a:r>
              <a:rPr lang="zh-CN" altLang="en-US" sz="2800" b="1" dirty="0">
                <a:solidFill>
                  <a:schemeClr val="bg1"/>
                </a:solidFill>
                <a:sym typeface="+mn-ea"/>
              </a:rPr>
              <a:t>）</a:t>
            </a:r>
          </a:p>
          <a:p>
            <a:pPr marL="914400" lvl="3"/>
            <a:r>
              <a:rPr lang="zh-CN" altLang="en-US" sz="2800" b="1" dirty="0">
                <a:solidFill>
                  <a:schemeClr val="bg1"/>
                </a:solidFill>
                <a:sym typeface="+mn-ea"/>
              </a:rPr>
              <a:t>（</a:t>
            </a:r>
            <a:r>
              <a:rPr lang="en-US" altLang="zh-CN" sz="2800" b="1" dirty="0">
                <a:solidFill>
                  <a:schemeClr val="bg1"/>
                </a:solidFill>
                <a:sym typeface="+mn-ea"/>
              </a:rPr>
              <a:t>1</a:t>
            </a:r>
            <a:r>
              <a:rPr lang="zh-CN" altLang="en-US" sz="2800" b="1" dirty="0">
                <a:solidFill>
                  <a:schemeClr val="bg1"/>
                </a:solidFill>
                <a:sym typeface="+mn-ea"/>
              </a:rPr>
              <a:t>）波形合成法</a:t>
            </a:r>
          </a:p>
          <a:p>
            <a:pPr marL="914400" lvl="3"/>
            <a:r>
              <a:rPr lang="zh-CN" altLang="en-US" sz="2800" b="1" dirty="0">
                <a:solidFill>
                  <a:schemeClr val="bg1"/>
                </a:solidFill>
                <a:sym typeface="+mn-ea"/>
              </a:rPr>
              <a:t>（</a:t>
            </a:r>
            <a:r>
              <a:rPr lang="en-US" altLang="zh-CN" sz="2800" b="1" dirty="0">
                <a:solidFill>
                  <a:schemeClr val="bg1"/>
                </a:solidFill>
                <a:sym typeface="+mn-ea"/>
              </a:rPr>
              <a:t>2</a:t>
            </a:r>
            <a:r>
              <a:rPr lang="zh-CN" altLang="en-US" sz="2800" b="1" dirty="0">
                <a:solidFill>
                  <a:schemeClr val="bg1"/>
                </a:solidFill>
                <a:sym typeface="+mn-ea"/>
              </a:rPr>
              <a:t>）参数合成法</a:t>
            </a:r>
          </a:p>
          <a:p>
            <a:pPr marL="914400" lvl="3"/>
            <a:r>
              <a:rPr lang="zh-CN" altLang="en-US" sz="2800" b="1" dirty="0">
                <a:solidFill>
                  <a:schemeClr val="bg1"/>
                </a:solidFill>
                <a:sym typeface="+mn-ea"/>
              </a:rPr>
              <a:t>（</a:t>
            </a:r>
            <a:r>
              <a:rPr lang="en-US" altLang="zh-CN" sz="2800" b="1" dirty="0">
                <a:solidFill>
                  <a:schemeClr val="bg1"/>
                </a:solidFill>
                <a:sym typeface="+mn-ea"/>
              </a:rPr>
              <a:t>3</a:t>
            </a:r>
            <a:r>
              <a:rPr lang="zh-CN" altLang="en-US" sz="2800" b="1" dirty="0">
                <a:solidFill>
                  <a:schemeClr val="bg1"/>
                </a:solidFill>
                <a:sym typeface="+mn-ea"/>
              </a:rPr>
              <a:t>）规则合成法</a:t>
            </a:r>
          </a:p>
          <a:p>
            <a:pPr lvl="1"/>
            <a:endParaRPr lang="zh-CN" altLang="en-US" sz="3200" b="1" dirty="0">
              <a:solidFill>
                <a:schemeClr val="bg1"/>
              </a:solidFill>
              <a:sym typeface="+mn-ea"/>
            </a:endParaRPr>
          </a:p>
          <a:p>
            <a:pPr lvl="1"/>
            <a:endParaRPr lang="zh-CN" altLang="en-US" sz="3200" b="1" dirty="0">
              <a:solidFill>
                <a:schemeClr val="bg1"/>
              </a:solidFill>
              <a:sym typeface="+mn-ea"/>
            </a:endParaRPr>
          </a:p>
          <a:p>
            <a:pPr lvl="1"/>
            <a:endParaRPr lang="zh-CN" altLang="en-US" sz="3200" b="1" dirty="0">
              <a:solidFill>
                <a:schemeClr val="bg1"/>
              </a:solidFill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73026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="">
      <p:transition spd="slow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540000" y="419735"/>
            <a:ext cx="504000" cy="504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360000" y="282575"/>
            <a:ext cx="504000" cy="504000"/>
          </a:xfrm>
          <a:prstGeom prst="rect">
            <a:avLst/>
          </a:prstGeom>
          <a:solidFill>
            <a:schemeClr val="bg1">
              <a:alpha val="0"/>
            </a:schemeClr>
          </a:solidFill>
          <a:ln w="12700" cmpd="sng">
            <a:solidFill>
              <a:schemeClr val="bg1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949325" y="2479675"/>
            <a:ext cx="2417445" cy="1898015"/>
            <a:chOff x="676275" y="1709058"/>
            <a:chExt cx="1543050" cy="1105719"/>
          </a:xfrm>
        </p:grpSpPr>
        <p:sp>
          <p:nvSpPr>
            <p:cNvPr id="3" name="对角圆角矩形 1"/>
            <p:cNvSpPr/>
            <p:nvPr/>
          </p:nvSpPr>
          <p:spPr>
            <a:xfrm>
              <a:off x="676275" y="1709058"/>
              <a:ext cx="1543050" cy="1105719"/>
            </a:xfrm>
            <a:prstGeom prst="round2DiagRect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sz="200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4" name="文本框 10"/>
            <p:cNvSpPr txBox="1"/>
            <p:nvPr/>
          </p:nvSpPr>
          <p:spPr>
            <a:xfrm>
              <a:off x="676276" y="2062611"/>
              <a:ext cx="1529507" cy="253916"/>
            </a:xfrm>
            <a:prstGeom prst="rect">
              <a:avLst/>
            </a:prstGeom>
            <a:noFill/>
          </p:spPr>
          <p:txBody>
            <a:bodyPr wrap="none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3600" b="1" dirty="0">
                  <a:solidFill>
                    <a:schemeClr val="bg1"/>
                  </a:solidFill>
                  <a:cs typeface="+mn-ea"/>
                  <a:sym typeface="+mn-lt"/>
                </a:rPr>
                <a:t>方法</a:t>
              </a:r>
              <a:endParaRPr lang="en-US" altLang="zh-CN" sz="36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5" name="矩形 4"/>
          <p:cNvSpPr/>
          <p:nvPr/>
        </p:nvSpPr>
        <p:spPr>
          <a:xfrm>
            <a:off x="3679371" y="315686"/>
            <a:ext cx="8305799" cy="6248400"/>
          </a:xfrm>
          <a:prstGeom prst="rect">
            <a:avLst/>
          </a:prstGeom>
          <a:solidFill>
            <a:schemeClr val="bg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3755571" y="419735"/>
            <a:ext cx="8098971" cy="5972901"/>
          </a:xfrm>
          <a:prstGeom prst="rect">
            <a:avLst/>
          </a:prstGeom>
          <a:noFill/>
        </p:spPr>
        <p:txBody>
          <a:bodyPr wrap="square" rtlCol="0"/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3200" b="1" dirty="0">
                <a:solidFill>
                  <a:schemeClr val="bg1"/>
                </a:solidFill>
                <a:sym typeface="+mn-ea"/>
              </a:rPr>
              <a:t>语音合成的方法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zh-CN" altLang="en-US" sz="2800" b="1" dirty="0">
                <a:solidFill>
                  <a:schemeClr val="bg1"/>
                </a:solidFill>
              </a:rPr>
              <a:t>波形合成法</a:t>
            </a:r>
            <a:endParaRPr lang="en-US" altLang="zh-CN" sz="2800" b="1" dirty="0">
              <a:solidFill>
                <a:schemeClr val="bg1"/>
              </a:solidFill>
            </a:endParaRPr>
          </a:p>
          <a:p>
            <a:pPr marL="1371600" lvl="2" indent="-457200">
              <a:buFont typeface="Wingdings" panose="05000000000000000000" pitchFamily="2" charset="2"/>
              <a:buChar char="Ø"/>
            </a:pPr>
            <a:r>
              <a:rPr lang="zh-CN" altLang="en-US" sz="2400" b="1" dirty="0">
                <a:solidFill>
                  <a:schemeClr val="bg1"/>
                </a:solidFill>
              </a:rPr>
              <a:t>选取自然语言的语音片段的波形，对它们进行编辑拼接后输出。</a:t>
            </a:r>
            <a:endParaRPr lang="en-US" altLang="zh-CN" sz="2400" b="1" dirty="0">
              <a:solidFill>
                <a:schemeClr val="bg1"/>
              </a:solidFill>
            </a:endParaRPr>
          </a:p>
          <a:p>
            <a:pPr lvl="1"/>
            <a:endParaRPr lang="zh-CN" altLang="en-US" sz="3200" b="1" dirty="0">
              <a:solidFill>
                <a:schemeClr val="bg1"/>
              </a:solidFill>
              <a:sym typeface="+mn-ea"/>
            </a:endParaRPr>
          </a:p>
          <a:p>
            <a:pPr lvl="1"/>
            <a:endParaRPr lang="zh-CN" altLang="en-US" sz="3200" b="1" dirty="0">
              <a:solidFill>
                <a:schemeClr val="bg1"/>
              </a:solidFill>
              <a:sym typeface="+mn-ea"/>
            </a:endParaRPr>
          </a:p>
          <a:p>
            <a:pPr lvl="1"/>
            <a:endParaRPr lang="zh-CN" altLang="en-US" sz="3200" b="1" dirty="0">
              <a:solidFill>
                <a:schemeClr val="bg1"/>
              </a:solidFill>
              <a:sym typeface="+mn-ea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BF086BFA-4FD9-4AE4-9E23-45057616C77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2342" y="2479675"/>
            <a:ext cx="6740331" cy="3951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349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="">
      <p:transition spd="slow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540000" y="419735"/>
            <a:ext cx="504000" cy="504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360000" y="282575"/>
            <a:ext cx="504000" cy="504000"/>
          </a:xfrm>
          <a:prstGeom prst="rect">
            <a:avLst/>
          </a:prstGeom>
          <a:solidFill>
            <a:schemeClr val="bg1">
              <a:alpha val="0"/>
            </a:schemeClr>
          </a:solidFill>
          <a:ln w="12700" cmpd="sng">
            <a:solidFill>
              <a:schemeClr val="bg1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949325" y="2479675"/>
            <a:ext cx="2417445" cy="1898015"/>
            <a:chOff x="676275" y="1709058"/>
            <a:chExt cx="1543050" cy="1105719"/>
          </a:xfrm>
        </p:grpSpPr>
        <p:sp>
          <p:nvSpPr>
            <p:cNvPr id="3" name="对角圆角矩形 1"/>
            <p:cNvSpPr/>
            <p:nvPr/>
          </p:nvSpPr>
          <p:spPr>
            <a:xfrm>
              <a:off x="676275" y="1709058"/>
              <a:ext cx="1543050" cy="1105719"/>
            </a:xfrm>
            <a:prstGeom prst="round2DiagRect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sz="200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4" name="文本框 10"/>
            <p:cNvSpPr txBox="1"/>
            <p:nvPr/>
          </p:nvSpPr>
          <p:spPr>
            <a:xfrm>
              <a:off x="676276" y="2062611"/>
              <a:ext cx="1529507" cy="253916"/>
            </a:xfrm>
            <a:prstGeom prst="rect">
              <a:avLst/>
            </a:prstGeom>
            <a:noFill/>
          </p:spPr>
          <p:txBody>
            <a:bodyPr wrap="none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3600" b="1" dirty="0">
                  <a:solidFill>
                    <a:schemeClr val="bg1"/>
                  </a:solidFill>
                  <a:cs typeface="+mn-ea"/>
                  <a:sym typeface="+mn-lt"/>
                </a:rPr>
                <a:t>方法</a:t>
              </a:r>
              <a:endParaRPr lang="en-US" altLang="zh-CN" sz="36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5" name="矩形 4"/>
          <p:cNvSpPr/>
          <p:nvPr/>
        </p:nvSpPr>
        <p:spPr>
          <a:xfrm>
            <a:off x="3679371" y="315686"/>
            <a:ext cx="8305799" cy="6248400"/>
          </a:xfrm>
          <a:prstGeom prst="rect">
            <a:avLst/>
          </a:prstGeom>
          <a:solidFill>
            <a:schemeClr val="bg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3755571" y="419735"/>
            <a:ext cx="8098971" cy="5972901"/>
          </a:xfrm>
          <a:prstGeom prst="rect">
            <a:avLst/>
          </a:prstGeom>
          <a:noFill/>
        </p:spPr>
        <p:txBody>
          <a:bodyPr wrap="square" rtlCol="0"/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3200" b="1" dirty="0">
                <a:solidFill>
                  <a:schemeClr val="bg1"/>
                </a:solidFill>
                <a:sym typeface="+mn-ea"/>
              </a:rPr>
              <a:t>语音合成的方法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zh-CN" altLang="en-US" sz="2800" b="1" dirty="0">
                <a:solidFill>
                  <a:schemeClr val="bg1"/>
                </a:solidFill>
              </a:rPr>
              <a:t>参数合成法</a:t>
            </a:r>
            <a:endParaRPr lang="en-US" altLang="zh-CN" sz="2800" b="1" dirty="0">
              <a:solidFill>
                <a:schemeClr val="bg1"/>
              </a:solidFill>
            </a:endParaRPr>
          </a:p>
          <a:p>
            <a:pPr marL="1371600" lvl="2" indent="-457200">
              <a:buFont typeface="Wingdings" panose="05000000000000000000" pitchFamily="2" charset="2"/>
              <a:buChar char="Ø"/>
            </a:pPr>
            <a:r>
              <a:rPr lang="zh-CN" altLang="en-US" sz="2400" b="1" dirty="0">
                <a:solidFill>
                  <a:schemeClr val="bg1"/>
                </a:solidFill>
              </a:rPr>
              <a:t>先提取语音的相关参数，然后控制参数，制造声音。一般采取发声</a:t>
            </a:r>
            <a:r>
              <a:rPr lang="en-US" altLang="zh-CN" sz="2400" b="1" dirty="0">
                <a:solidFill>
                  <a:schemeClr val="bg1"/>
                </a:solidFill>
              </a:rPr>
              <a:t>+</a:t>
            </a:r>
            <a:r>
              <a:rPr lang="zh-CN" altLang="en-US" sz="2400" b="1" dirty="0">
                <a:solidFill>
                  <a:schemeClr val="bg1"/>
                </a:solidFill>
              </a:rPr>
              <a:t>共鸣的模式。</a:t>
            </a:r>
            <a:endParaRPr lang="en-US" altLang="zh-CN" sz="2400" b="1" dirty="0">
              <a:solidFill>
                <a:schemeClr val="bg1"/>
              </a:solidFill>
            </a:endParaRPr>
          </a:p>
          <a:p>
            <a:pPr lvl="1"/>
            <a:endParaRPr lang="zh-CN" altLang="en-US" sz="3200" b="1" dirty="0">
              <a:solidFill>
                <a:schemeClr val="bg1"/>
              </a:solidFill>
              <a:sym typeface="+mn-ea"/>
            </a:endParaRPr>
          </a:p>
          <a:p>
            <a:pPr lvl="1"/>
            <a:endParaRPr lang="zh-CN" altLang="en-US" sz="3200" b="1" dirty="0">
              <a:solidFill>
                <a:schemeClr val="bg1"/>
              </a:solidFill>
              <a:sym typeface="+mn-ea"/>
            </a:endParaRPr>
          </a:p>
          <a:p>
            <a:pPr lvl="1"/>
            <a:endParaRPr lang="zh-CN" altLang="en-US" sz="3200" b="1" dirty="0">
              <a:solidFill>
                <a:schemeClr val="bg1"/>
              </a:solidFill>
              <a:sym typeface="+mn-ea"/>
            </a:endParaRPr>
          </a:p>
        </p:txBody>
      </p:sp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EB5D7F86-6042-4736-8F91-D623C9F6B51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04957437"/>
              </p:ext>
            </p:extLst>
          </p:nvPr>
        </p:nvGraphicFramePr>
        <p:xfrm>
          <a:off x="4631872" y="2414361"/>
          <a:ext cx="7045960" cy="37071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5" name="位图图像" r:id="rId3" imgW="7621064" imgH="4009524" progId="PBrush">
                  <p:embed/>
                </p:oleObj>
              </mc:Choice>
              <mc:Fallback>
                <p:oleObj name="位图图像" r:id="rId3" imgW="7621064" imgH="4009524" progId="PBrush">
                  <p:embed/>
                  <p:pic>
                    <p:nvPicPr>
                      <p:cNvPr id="10" name="对象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31872" y="2414361"/>
                        <a:ext cx="7045960" cy="370713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08475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="">
      <p:transition spd="slow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540000" y="419735"/>
            <a:ext cx="504000" cy="504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360000" y="282575"/>
            <a:ext cx="504000" cy="504000"/>
          </a:xfrm>
          <a:prstGeom prst="rect">
            <a:avLst/>
          </a:prstGeom>
          <a:solidFill>
            <a:schemeClr val="bg1">
              <a:alpha val="0"/>
            </a:schemeClr>
          </a:solidFill>
          <a:ln w="12700" cmpd="sng">
            <a:solidFill>
              <a:schemeClr val="bg1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949325" y="2479675"/>
            <a:ext cx="2417445" cy="1898015"/>
            <a:chOff x="676275" y="1709058"/>
            <a:chExt cx="1543050" cy="1105719"/>
          </a:xfrm>
        </p:grpSpPr>
        <p:sp>
          <p:nvSpPr>
            <p:cNvPr id="3" name="对角圆角矩形 1"/>
            <p:cNvSpPr/>
            <p:nvPr/>
          </p:nvSpPr>
          <p:spPr>
            <a:xfrm>
              <a:off x="676275" y="1709058"/>
              <a:ext cx="1543050" cy="1105719"/>
            </a:xfrm>
            <a:prstGeom prst="round2DiagRect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sz="200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4" name="文本框 10"/>
            <p:cNvSpPr txBox="1"/>
            <p:nvPr/>
          </p:nvSpPr>
          <p:spPr>
            <a:xfrm>
              <a:off x="676276" y="2062611"/>
              <a:ext cx="1529507" cy="253916"/>
            </a:xfrm>
            <a:prstGeom prst="rect">
              <a:avLst/>
            </a:prstGeom>
            <a:noFill/>
          </p:spPr>
          <p:txBody>
            <a:bodyPr wrap="none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3600" b="1" dirty="0">
                  <a:solidFill>
                    <a:schemeClr val="bg1"/>
                  </a:solidFill>
                  <a:cs typeface="+mn-ea"/>
                  <a:sym typeface="+mn-lt"/>
                </a:rPr>
                <a:t>方法</a:t>
              </a:r>
              <a:endParaRPr lang="en-US" altLang="zh-CN" sz="36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5" name="矩形 4"/>
          <p:cNvSpPr/>
          <p:nvPr/>
        </p:nvSpPr>
        <p:spPr>
          <a:xfrm>
            <a:off x="3679371" y="315686"/>
            <a:ext cx="8305799" cy="6248400"/>
          </a:xfrm>
          <a:prstGeom prst="rect">
            <a:avLst/>
          </a:prstGeom>
          <a:solidFill>
            <a:schemeClr val="bg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3755571" y="419735"/>
            <a:ext cx="8098971" cy="5972901"/>
          </a:xfrm>
          <a:prstGeom prst="rect">
            <a:avLst/>
          </a:prstGeom>
          <a:noFill/>
        </p:spPr>
        <p:txBody>
          <a:bodyPr wrap="square" rtlCol="0"/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3200" b="1" dirty="0">
                <a:solidFill>
                  <a:schemeClr val="bg1"/>
                </a:solidFill>
                <a:sym typeface="+mn-ea"/>
              </a:rPr>
              <a:t>语音合成的方法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zh-CN" altLang="en-US" sz="2800" b="1" dirty="0">
                <a:solidFill>
                  <a:schemeClr val="bg1"/>
                </a:solidFill>
              </a:rPr>
              <a:t>规则合成法</a:t>
            </a:r>
            <a:endParaRPr lang="en-US" altLang="zh-CN" sz="2800" b="1" dirty="0">
              <a:solidFill>
                <a:schemeClr val="bg1"/>
              </a:solidFill>
            </a:endParaRPr>
          </a:p>
          <a:p>
            <a:pPr marL="1371600" lvl="2" indent="-457200">
              <a:buFont typeface="Wingdings" panose="05000000000000000000" pitchFamily="2" charset="2"/>
              <a:buChar char="Ø"/>
            </a:pPr>
            <a:r>
              <a:rPr lang="zh-CN" altLang="en-US" sz="2400" b="1" dirty="0">
                <a:solidFill>
                  <a:schemeClr val="bg1"/>
                </a:solidFill>
              </a:rPr>
              <a:t>通过语音规则产生语音。系统中储存最小的语音单位的声学参数，以及音素形成音节、音节成词、韵律组合的种种规则，生成语音。这种方法可以合成无限词汇的语句。</a:t>
            </a:r>
            <a:endParaRPr lang="zh-CN" altLang="en-US" sz="3200" b="1" dirty="0">
              <a:solidFill>
                <a:schemeClr val="bg1"/>
              </a:solidFill>
              <a:sym typeface="+mn-ea"/>
            </a:endParaRPr>
          </a:p>
          <a:p>
            <a:pPr lvl="1"/>
            <a:endParaRPr lang="zh-CN" altLang="en-US" sz="3200" b="1" dirty="0">
              <a:solidFill>
                <a:schemeClr val="bg1"/>
              </a:solidFill>
              <a:sym typeface="+mn-ea"/>
            </a:endParaRPr>
          </a:p>
          <a:p>
            <a:pPr lvl="1"/>
            <a:endParaRPr lang="zh-CN" altLang="en-US" sz="3200" b="1" dirty="0">
              <a:solidFill>
                <a:schemeClr val="bg1"/>
              </a:solidFill>
              <a:sym typeface="+mn-ea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BBC99FF3-04E9-4E86-A227-EEA7131985A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1728" y="3086564"/>
            <a:ext cx="6300945" cy="3233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6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="">
      <p:transition spd="slow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540000" y="419735"/>
            <a:ext cx="504000" cy="504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360000" y="282575"/>
            <a:ext cx="504000" cy="504000"/>
          </a:xfrm>
          <a:prstGeom prst="rect">
            <a:avLst/>
          </a:prstGeom>
          <a:solidFill>
            <a:schemeClr val="bg1">
              <a:alpha val="0"/>
            </a:schemeClr>
          </a:solidFill>
          <a:ln w="12700" cmpd="sng">
            <a:solidFill>
              <a:schemeClr val="bg1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949325" y="2479675"/>
            <a:ext cx="2417445" cy="1898015"/>
            <a:chOff x="676275" y="1709058"/>
            <a:chExt cx="1543050" cy="1105719"/>
          </a:xfrm>
        </p:grpSpPr>
        <p:sp>
          <p:nvSpPr>
            <p:cNvPr id="3" name="对角圆角矩形 1"/>
            <p:cNvSpPr/>
            <p:nvPr/>
          </p:nvSpPr>
          <p:spPr>
            <a:xfrm>
              <a:off x="676275" y="1709058"/>
              <a:ext cx="1543050" cy="1105719"/>
            </a:xfrm>
            <a:prstGeom prst="round2DiagRect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sz="200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4" name="文本框 10"/>
            <p:cNvSpPr txBox="1"/>
            <p:nvPr/>
          </p:nvSpPr>
          <p:spPr>
            <a:xfrm>
              <a:off x="676276" y="2062611"/>
              <a:ext cx="1529507" cy="253916"/>
            </a:xfrm>
            <a:prstGeom prst="rect">
              <a:avLst/>
            </a:prstGeom>
            <a:noFill/>
          </p:spPr>
          <p:txBody>
            <a:bodyPr wrap="none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3600" b="1" dirty="0">
                  <a:solidFill>
                    <a:schemeClr val="bg1"/>
                  </a:solidFill>
                  <a:cs typeface="+mn-ea"/>
                  <a:sym typeface="+mn-lt"/>
                </a:rPr>
                <a:t>波形合成</a:t>
              </a:r>
              <a:endParaRPr lang="en-US" altLang="zh-CN" sz="36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5" name="矩形 4"/>
          <p:cNvSpPr/>
          <p:nvPr/>
        </p:nvSpPr>
        <p:spPr>
          <a:xfrm>
            <a:off x="3679371" y="315686"/>
            <a:ext cx="8305799" cy="6248400"/>
          </a:xfrm>
          <a:prstGeom prst="rect">
            <a:avLst/>
          </a:prstGeom>
          <a:solidFill>
            <a:schemeClr val="bg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3755571" y="419735"/>
            <a:ext cx="8098971" cy="5972901"/>
          </a:xfrm>
          <a:prstGeom prst="rect">
            <a:avLst/>
          </a:prstGeom>
          <a:noFill/>
        </p:spPr>
        <p:txBody>
          <a:bodyPr wrap="square" rtlCol="0"/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3200" b="1" dirty="0">
                <a:solidFill>
                  <a:schemeClr val="bg1"/>
                </a:solidFill>
                <a:sym typeface="+mn-ea"/>
              </a:rPr>
              <a:t>波形合成法</a:t>
            </a:r>
            <a:endParaRPr lang="en-US" altLang="zh-CN" sz="2800" b="1" dirty="0">
              <a:solidFill>
                <a:schemeClr val="bg1"/>
              </a:solidFill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zh-CN" altLang="en-US" sz="2800" b="1" dirty="0">
                <a:solidFill>
                  <a:schemeClr val="bg1"/>
                </a:solidFill>
                <a:sym typeface="+mn-ea"/>
              </a:rPr>
              <a:t>变调实验</a:t>
            </a:r>
            <a:endParaRPr lang="en-US" altLang="zh-CN" sz="2800" b="1" dirty="0">
              <a:solidFill>
                <a:schemeClr val="bg1"/>
              </a:solidFill>
              <a:sym typeface="+mn-ea"/>
            </a:endParaRPr>
          </a:p>
          <a:p>
            <a:pPr marL="1371600" lvl="2" indent="-457200">
              <a:buFont typeface="Wingdings" panose="05000000000000000000" pitchFamily="2" charset="2"/>
              <a:buChar char="Ø"/>
            </a:pPr>
            <a:r>
              <a:rPr lang="zh-CN" altLang="en-US" sz="2400" b="1" dirty="0">
                <a:solidFill>
                  <a:schemeClr val="bg1"/>
                </a:solidFill>
                <a:sym typeface="+mn-ea"/>
              </a:rPr>
              <a:t>原理：伸缩波形周期</a:t>
            </a:r>
          </a:p>
          <a:p>
            <a:pPr lvl="1"/>
            <a:endParaRPr lang="zh-CN" altLang="en-US" sz="3200" b="1" dirty="0">
              <a:solidFill>
                <a:schemeClr val="bg1"/>
              </a:solidFill>
              <a:sym typeface="+mn-ea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462722A9-5189-46A0-9070-896770C01B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2564" y="1926771"/>
            <a:ext cx="5954486" cy="4465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695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="">
      <p:transition spd="slow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540000" y="419735"/>
            <a:ext cx="504000" cy="504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360000" y="282575"/>
            <a:ext cx="504000" cy="504000"/>
          </a:xfrm>
          <a:prstGeom prst="rect">
            <a:avLst/>
          </a:prstGeom>
          <a:solidFill>
            <a:schemeClr val="bg1">
              <a:alpha val="0"/>
            </a:schemeClr>
          </a:solidFill>
          <a:ln w="12700" cmpd="sng">
            <a:solidFill>
              <a:schemeClr val="bg1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949325" y="2479675"/>
            <a:ext cx="2417445" cy="1898015"/>
            <a:chOff x="676275" y="1709058"/>
            <a:chExt cx="1543050" cy="1105719"/>
          </a:xfrm>
        </p:grpSpPr>
        <p:sp>
          <p:nvSpPr>
            <p:cNvPr id="3" name="对角圆角矩形 1"/>
            <p:cNvSpPr/>
            <p:nvPr/>
          </p:nvSpPr>
          <p:spPr>
            <a:xfrm>
              <a:off x="676275" y="1709058"/>
              <a:ext cx="1543050" cy="1105719"/>
            </a:xfrm>
            <a:prstGeom prst="round2DiagRect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sz="200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4" name="文本框 10"/>
            <p:cNvSpPr txBox="1"/>
            <p:nvPr/>
          </p:nvSpPr>
          <p:spPr>
            <a:xfrm>
              <a:off x="676276" y="2062611"/>
              <a:ext cx="1529507" cy="253916"/>
            </a:xfrm>
            <a:prstGeom prst="rect">
              <a:avLst/>
            </a:prstGeom>
            <a:noFill/>
          </p:spPr>
          <p:txBody>
            <a:bodyPr wrap="none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3600" b="1" dirty="0">
                  <a:solidFill>
                    <a:schemeClr val="bg1"/>
                  </a:solidFill>
                  <a:cs typeface="+mn-ea"/>
                  <a:sym typeface="+mn-lt"/>
                </a:rPr>
                <a:t>波形合成</a:t>
              </a:r>
              <a:endParaRPr lang="en-US" altLang="zh-CN" sz="36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5" name="矩形 4"/>
          <p:cNvSpPr/>
          <p:nvPr/>
        </p:nvSpPr>
        <p:spPr>
          <a:xfrm>
            <a:off x="3679371" y="315686"/>
            <a:ext cx="8305799" cy="6248400"/>
          </a:xfrm>
          <a:prstGeom prst="rect">
            <a:avLst/>
          </a:prstGeom>
          <a:solidFill>
            <a:schemeClr val="bg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3755571" y="419735"/>
            <a:ext cx="8098971" cy="5972901"/>
          </a:xfrm>
          <a:prstGeom prst="rect">
            <a:avLst/>
          </a:prstGeom>
          <a:noFill/>
        </p:spPr>
        <p:txBody>
          <a:bodyPr wrap="square" rtlCol="0"/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3200" b="1" dirty="0">
                <a:solidFill>
                  <a:schemeClr val="bg1"/>
                </a:solidFill>
                <a:sym typeface="+mn-ea"/>
              </a:rPr>
              <a:t>波形合成法</a:t>
            </a:r>
            <a:endParaRPr lang="en-US" altLang="zh-CN" sz="2800" b="1" dirty="0">
              <a:solidFill>
                <a:schemeClr val="bg1"/>
              </a:solidFill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zh-CN" altLang="en-US" sz="2800" b="1" dirty="0">
                <a:solidFill>
                  <a:schemeClr val="bg1"/>
                </a:solidFill>
                <a:sym typeface="+mn-ea"/>
              </a:rPr>
              <a:t>变调实验</a:t>
            </a:r>
            <a:endParaRPr lang="en-US" altLang="zh-CN" sz="2800" b="1" dirty="0">
              <a:solidFill>
                <a:schemeClr val="bg1"/>
              </a:solidFill>
              <a:sym typeface="+mn-ea"/>
            </a:endParaRPr>
          </a:p>
          <a:p>
            <a:pPr marL="1371600" lvl="2" indent="-457200">
              <a:buFont typeface="Wingdings" panose="05000000000000000000" pitchFamily="2" charset="2"/>
              <a:buChar char="Ø"/>
            </a:pPr>
            <a:r>
              <a:rPr lang="zh-CN" altLang="en-US" sz="2400" b="1" dirty="0">
                <a:solidFill>
                  <a:schemeClr val="bg1"/>
                </a:solidFill>
                <a:sym typeface="+mn-ea"/>
              </a:rPr>
              <a:t>原理：伸缩波形周期</a:t>
            </a:r>
          </a:p>
          <a:p>
            <a:pPr lvl="1"/>
            <a:endParaRPr lang="zh-CN" altLang="en-US" sz="3200" b="1" dirty="0">
              <a:solidFill>
                <a:schemeClr val="bg1"/>
              </a:solidFill>
              <a:sym typeface="+mn-ea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EC460C1C-6F8B-4EC9-9BDA-644210B083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6436" y="1865556"/>
            <a:ext cx="6036106" cy="4527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014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="">
      <p:transition spd="slow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540000" y="419735"/>
            <a:ext cx="504000" cy="504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360000" y="282575"/>
            <a:ext cx="504000" cy="504000"/>
          </a:xfrm>
          <a:prstGeom prst="rect">
            <a:avLst/>
          </a:prstGeom>
          <a:solidFill>
            <a:schemeClr val="bg1">
              <a:alpha val="0"/>
            </a:schemeClr>
          </a:solidFill>
          <a:ln w="12700" cmpd="sng">
            <a:solidFill>
              <a:schemeClr val="bg1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949325" y="2479675"/>
            <a:ext cx="2417445" cy="1898015"/>
            <a:chOff x="676275" y="1709058"/>
            <a:chExt cx="1543050" cy="1105719"/>
          </a:xfrm>
        </p:grpSpPr>
        <p:sp>
          <p:nvSpPr>
            <p:cNvPr id="3" name="对角圆角矩形 1"/>
            <p:cNvSpPr/>
            <p:nvPr/>
          </p:nvSpPr>
          <p:spPr>
            <a:xfrm>
              <a:off x="676275" y="1709058"/>
              <a:ext cx="1543050" cy="1105719"/>
            </a:xfrm>
            <a:prstGeom prst="round2DiagRect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sz="200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4" name="文本框 10"/>
            <p:cNvSpPr txBox="1"/>
            <p:nvPr/>
          </p:nvSpPr>
          <p:spPr>
            <a:xfrm>
              <a:off x="676276" y="2062611"/>
              <a:ext cx="1529507" cy="253916"/>
            </a:xfrm>
            <a:prstGeom prst="rect">
              <a:avLst/>
            </a:prstGeom>
            <a:noFill/>
          </p:spPr>
          <p:txBody>
            <a:bodyPr wrap="none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3600" b="1" dirty="0">
                  <a:solidFill>
                    <a:schemeClr val="bg1"/>
                  </a:solidFill>
                  <a:cs typeface="+mn-ea"/>
                  <a:sym typeface="+mn-lt"/>
                </a:rPr>
                <a:t>波形合成</a:t>
              </a:r>
              <a:endParaRPr lang="en-US" altLang="zh-CN" sz="36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5" name="矩形 4"/>
          <p:cNvSpPr/>
          <p:nvPr/>
        </p:nvSpPr>
        <p:spPr>
          <a:xfrm>
            <a:off x="3679371" y="1249136"/>
            <a:ext cx="8256815" cy="4294414"/>
          </a:xfrm>
          <a:prstGeom prst="rect">
            <a:avLst/>
          </a:prstGeom>
          <a:solidFill>
            <a:schemeClr val="bg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3733029" y="1543050"/>
            <a:ext cx="7993243" cy="4139293"/>
          </a:xfrm>
          <a:prstGeom prst="rect">
            <a:avLst/>
          </a:prstGeom>
          <a:noFill/>
        </p:spPr>
        <p:txBody>
          <a:bodyPr wrap="square" rtlCol="0"/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3200" b="1" dirty="0">
                <a:solidFill>
                  <a:schemeClr val="bg1"/>
                </a:solidFill>
                <a:sym typeface="+mn-ea"/>
              </a:rPr>
              <a:t>波形合成法</a:t>
            </a:r>
            <a:endParaRPr lang="en-US" altLang="zh-CN" sz="2800" b="1" dirty="0">
              <a:solidFill>
                <a:schemeClr val="bg1"/>
              </a:solidFill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zh-CN" altLang="en-US" sz="2800" b="1" dirty="0">
                <a:solidFill>
                  <a:schemeClr val="bg1"/>
                </a:solidFill>
                <a:sym typeface="+mn-ea"/>
              </a:rPr>
              <a:t>平滑</a:t>
            </a:r>
            <a:endParaRPr lang="en-US" altLang="zh-CN" sz="2800" b="1" dirty="0">
              <a:solidFill>
                <a:schemeClr val="bg1"/>
              </a:solidFill>
              <a:sym typeface="+mn-ea"/>
            </a:endParaRPr>
          </a:p>
          <a:p>
            <a:pPr lvl="1"/>
            <a:endParaRPr lang="zh-CN" altLang="en-US" sz="3200" b="1" dirty="0">
              <a:solidFill>
                <a:schemeClr val="bg1"/>
              </a:solidFill>
              <a:sym typeface="+mn-ea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E56A8ED-F441-45A2-B7CA-20C26B1FEF5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1156" y="2890515"/>
            <a:ext cx="7993243" cy="2368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996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="">
      <p:transition spd="slow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540000" y="419735"/>
            <a:ext cx="504000" cy="504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360000" y="282575"/>
            <a:ext cx="504000" cy="504000"/>
          </a:xfrm>
          <a:prstGeom prst="rect">
            <a:avLst/>
          </a:prstGeom>
          <a:solidFill>
            <a:schemeClr val="bg1">
              <a:alpha val="0"/>
            </a:schemeClr>
          </a:solidFill>
          <a:ln w="12700" cmpd="sng">
            <a:solidFill>
              <a:schemeClr val="bg1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949325" y="2479675"/>
            <a:ext cx="2417445" cy="1898015"/>
            <a:chOff x="676275" y="1709058"/>
            <a:chExt cx="1543050" cy="1105719"/>
          </a:xfrm>
        </p:grpSpPr>
        <p:sp>
          <p:nvSpPr>
            <p:cNvPr id="3" name="对角圆角矩形 1"/>
            <p:cNvSpPr/>
            <p:nvPr/>
          </p:nvSpPr>
          <p:spPr>
            <a:xfrm>
              <a:off x="676275" y="1709058"/>
              <a:ext cx="1543050" cy="1105719"/>
            </a:xfrm>
            <a:prstGeom prst="round2DiagRect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sz="200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4" name="文本框 10"/>
            <p:cNvSpPr txBox="1"/>
            <p:nvPr/>
          </p:nvSpPr>
          <p:spPr>
            <a:xfrm>
              <a:off x="676276" y="2062611"/>
              <a:ext cx="1529507" cy="253916"/>
            </a:xfrm>
            <a:prstGeom prst="rect">
              <a:avLst/>
            </a:prstGeom>
            <a:noFill/>
          </p:spPr>
          <p:txBody>
            <a:bodyPr wrap="none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3600" b="1" dirty="0">
                  <a:solidFill>
                    <a:schemeClr val="bg1"/>
                  </a:solidFill>
                  <a:cs typeface="+mn-ea"/>
                  <a:sym typeface="+mn-lt"/>
                </a:rPr>
                <a:t>参数合成</a:t>
              </a:r>
              <a:endParaRPr lang="en-US" altLang="zh-CN" sz="36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5" name="矩形 4"/>
          <p:cNvSpPr/>
          <p:nvPr/>
        </p:nvSpPr>
        <p:spPr>
          <a:xfrm>
            <a:off x="3679371" y="315686"/>
            <a:ext cx="8305799" cy="6248400"/>
          </a:xfrm>
          <a:prstGeom prst="rect">
            <a:avLst/>
          </a:prstGeom>
          <a:solidFill>
            <a:schemeClr val="bg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3755571" y="419735"/>
            <a:ext cx="8098971" cy="5972901"/>
          </a:xfrm>
          <a:prstGeom prst="rect">
            <a:avLst/>
          </a:prstGeom>
          <a:noFill/>
        </p:spPr>
        <p:txBody>
          <a:bodyPr wrap="square" rtlCol="0"/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3200" b="1" dirty="0">
                <a:solidFill>
                  <a:schemeClr val="bg1"/>
                </a:solidFill>
                <a:sym typeface="+mn-ea"/>
              </a:rPr>
              <a:t>参数合成法</a:t>
            </a:r>
            <a:endParaRPr lang="en-US" altLang="zh-CN" sz="2800" b="1" dirty="0">
              <a:solidFill>
                <a:schemeClr val="bg1"/>
              </a:solidFill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zh-CN" altLang="en-US" sz="2800" b="1" dirty="0">
                <a:solidFill>
                  <a:schemeClr val="bg1"/>
                </a:solidFill>
                <a:sym typeface="+mn-ea"/>
              </a:rPr>
              <a:t>共振峰合成元音</a:t>
            </a:r>
            <a:endParaRPr lang="zh-CN" altLang="en-US" sz="3200" b="1" dirty="0">
              <a:solidFill>
                <a:schemeClr val="bg1"/>
              </a:solidFill>
              <a:sym typeface="+mn-ea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FFEFDF9D-8FAC-4A37-9EBD-7D942C522D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8106" y="1513901"/>
            <a:ext cx="7348327" cy="3784568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B2CC8939-A6A1-4EEB-986A-D0D316656161}"/>
              </a:ext>
            </a:extLst>
          </p:cNvPr>
          <p:cNvSpPr txBox="1"/>
          <p:nvPr/>
        </p:nvSpPr>
        <p:spPr>
          <a:xfrm>
            <a:off x="6234017" y="5416532"/>
            <a:ext cx="28120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000" b="1" dirty="0">
                <a:solidFill>
                  <a:schemeClr val="bg1"/>
                </a:solidFill>
              </a:rPr>
              <a:t>一个简单的合成示例</a:t>
            </a:r>
          </a:p>
        </p:txBody>
      </p:sp>
    </p:spTree>
    <p:extLst>
      <p:ext uri="{BB962C8B-B14F-4D97-AF65-F5344CB8AC3E}">
        <p14:creationId xmlns:p14="http://schemas.microsoft.com/office/powerpoint/2010/main" val="1088252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=""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 flipV="1">
            <a:off x="602615" y="541655"/>
            <a:ext cx="4680000" cy="20955"/>
          </a:xfrm>
          <a:prstGeom prst="line">
            <a:avLst/>
          </a:prstGeom>
          <a:ln w="28575" cmpd="sng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 flipV="1">
            <a:off x="7051040" y="509905"/>
            <a:ext cx="4680000" cy="31750"/>
          </a:xfrm>
          <a:prstGeom prst="line">
            <a:avLst/>
          </a:prstGeom>
          <a:ln w="28575" cmpd="sng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8"/>
          <p:cNvSpPr txBox="1"/>
          <p:nvPr/>
        </p:nvSpPr>
        <p:spPr>
          <a:xfrm>
            <a:off x="4723765" y="285433"/>
            <a:ext cx="2922905" cy="49212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Review</a:t>
            </a:r>
          </a:p>
        </p:txBody>
      </p:sp>
      <p:sp>
        <p:nvSpPr>
          <p:cNvPr id="7" name="Rectangle 33">
            <a:extLst>
              <a:ext uri="{FF2B5EF4-FFF2-40B4-BE49-F238E27FC236}">
                <a16:creationId xmlns:a16="http://schemas.microsoft.com/office/drawing/2014/main" id="{AE878686-7ACB-4F38-B5C8-69C7C7D012B0}"/>
              </a:ext>
            </a:extLst>
          </p:cNvPr>
          <p:cNvSpPr/>
          <p:nvPr/>
        </p:nvSpPr>
        <p:spPr>
          <a:xfrm>
            <a:off x="657859" y="848995"/>
            <a:ext cx="5710283" cy="5825490"/>
          </a:xfrm>
          <a:prstGeom prst="rect">
            <a:avLst/>
          </a:prstGeom>
          <a:solidFill>
            <a:srgbClr val="FFFFFF">
              <a:alpha val="1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600" b="1" dirty="0">
                <a:latin typeface="+mn-ea"/>
                <a:sym typeface="Arial" panose="020B0604020202020204" pitchFamily="34" charset="0"/>
              </a:rPr>
              <a:t>语音的数字模型</a:t>
            </a:r>
            <a:endParaRPr lang="zh-CN" sz="3600" b="1" dirty="0">
              <a:latin typeface="+mn-ea"/>
              <a:sym typeface="Arial" panose="020B0604020202020204" pitchFamily="34" charset="0"/>
            </a:endParaRPr>
          </a:p>
          <a:p>
            <a:pPr marL="1485900" lvl="2" indent="-571500" algn="l">
              <a:buFont typeface="Wingdings" panose="05000000000000000000" charset="0"/>
              <a:buChar char="Ø"/>
            </a:pPr>
            <a:r>
              <a:rPr lang="zh-CN" altLang="en-US" sz="3600" b="1" dirty="0">
                <a:latin typeface="+mn-ea"/>
                <a:sym typeface="Arial" panose="020B0604020202020204" pitchFamily="34" charset="0"/>
              </a:rPr>
              <a:t>声门波</a:t>
            </a:r>
            <a:endParaRPr lang="en-US" altLang="zh-CN" sz="3600" b="1" dirty="0">
              <a:latin typeface="+mn-ea"/>
              <a:sym typeface="Arial" panose="020B0604020202020204" pitchFamily="34" charset="0"/>
            </a:endParaRPr>
          </a:p>
          <a:p>
            <a:pPr marL="1943100" lvl="3" indent="-571500">
              <a:buFont typeface="Wingdings" panose="05000000000000000000" charset="0"/>
              <a:buChar char="Ø"/>
            </a:pPr>
            <a:r>
              <a:rPr lang="zh-CN" altLang="en-US" sz="3200" b="1" dirty="0">
                <a:latin typeface="+mn-ea"/>
                <a:sym typeface="Arial" panose="020B0604020202020204" pitchFamily="34" charset="0"/>
              </a:rPr>
              <a:t>浊音波</a:t>
            </a:r>
            <a:endParaRPr lang="en-US" altLang="zh-CN" sz="3200" b="1" dirty="0">
              <a:latin typeface="+mn-ea"/>
              <a:sym typeface="Arial" panose="020B0604020202020204" pitchFamily="34" charset="0"/>
            </a:endParaRPr>
          </a:p>
          <a:p>
            <a:pPr marL="1943100" lvl="3" indent="-571500">
              <a:buFont typeface="Wingdings" panose="05000000000000000000" charset="0"/>
              <a:buChar char="Ø"/>
            </a:pPr>
            <a:r>
              <a:rPr lang="zh-CN" altLang="en-US" sz="3200" b="1" dirty="0">
                <a:latin typeface="+mn-ea"/>
                <a:sym typeface="Arial" panose="020B0604020202020204" pitchFamily="34" charset="0"/>
              </a:rPr>
              <a:t>噪声波</a:t>
            </a:r>
            <a:endParaRPr lang="en-US" altLang="zh-CN" sz="3200" b="1" dirty="0">
              <a:latin typeface="+mn-ea"/>
              <a:sym typeface="Arial" panose="020B0604020202020204" pitchFamily="34" charset="0"/>
            </a:endParaRPr>
          </a:p>
          <a:p>
            <a:pPr marL="1485900" lvl="2" indent="-571500" algn="l">
              <a:buFont typeface="Wingdings" panose="05000000000000000000" charset="0"/>
              <a:buChar char="Ø"/>
            </a:pPr>
            <a:r>
              <a:rPr lang="zh-CN" altLang="en-US" sz="3600" b="1" dirty="0">
                <a:latin typeface="+mn-ea"/>
                <a:sym typeface="Arial" panose="020B0604020202020204" pitchFamily="34" charset="0"/>
              </a:rPr>
              <a:t>共鸣参数</a:t>
            </a:r>
            <a:endParaRPr lang="en-US" altLang="zh-CN" sz="3600" b="1" dirty="0">
              <a:latin typeface="+mn-ea"/>
              <a:sym typeface="Arial" panose="020B0604020202020204" pitchFamily="34" charset="0"/>
            </a:endParaRPr>
          </a:p>
          <a:p>
            <a:pPr marL="1485900" lvl="2" indent="-571500" algn="l">
              <a:buFont typeface="Wingdings" panose="05000000000000000000" charset="0"/>
              <a:buChar char="Ø"/>
            </a:pPr>
            <a:r>
              <a:rPr lang="zh-CN" altLang="en-US" sz="3600" b="1" dirty="0">
                <a:latin typeface="+mn-ea"/>
                <a:sym typeface="Arial" panose="020B0604020202020204" pitchFamily="34" charset="0"/>
              </a:rPr>
              <a:t>唇辐射</a:t>
            </a:r>
            <a:endParaRPr lang="en-US" altLang="zh-CN" sz="3600" b="1" dirty="0">
              <a:latin typeface="+mn-ea"/>
              <a:sym typeface="Arial" panose="020B0604020202020204" pitchFamily="34" charset="0"/>
            </a:endParaRPr>
          </a:p>
          <a:p>
            <a:pPr marL="1485900" lvl="2" indent="-571500" algn="l">
              <a:buFont typeface="Wingdings" panose="05000000000000000000" charset="0"/>
              <a:buChar char="Ø"/>
            </a:pPr>
            <a:endParaRPr lang="en-US" altLang="zh-CN" sz="3600" b="1" dirty="0">
              <a:latin typeface="+mn-ea"/>
              <a:sym typeface="Arial" panose="020B0604020202020204" pitchFamily="34" charset="0"/>
            </a:endParaRPr>
          </a:p>
          <a:p>
            <a:pPr marL="1485900" lvl="2" indent="-571500" algn="l">
              <a:buFont typeface="Wingdings" panose="05000000000000000000" charset="0"/>
              <a:buChar char="Ø"/>
            </a:pPr>
            <a:endParaRPr lang="en-US" altLang="zh-CN" sz="3600" b="1" dirty="0">
              <a:latin typeface="+mn-ea"/>
              <a:sym typeface="Arial" panose="020B0604020202020204" pitchFamily="34" charset="0"/>
            </a:endParaRPr>
          </a:p>
          <a:p>
            <a:pPr marL="1485900" lvl="2" indent="-571500" algn="l">
              <a:buFont typeface="Wingdings" panose="05000000000000000000" charset="0"/>
              <a:buChar char="Ø"/>
            </a:pPr>
            <a:endParaRPr lang="zh-CN" sz="3600" b="1" dirty="0">
              <a:latin typeface="+mn-ea"/>
              <a:sym typeface="Arial" panose="020B0604020202020204" pitchFamily="34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23C271F-4497-4061-9BB4-4316B8CD8A02}"/>
              </a:ext>
            </a:extLst>
          </p:cNvPr>
          <p:cNvSpPr/>
          <p:nvPr/>
        </p:nvSpPr>
        <p:spPr>
          <a:xfrm>
            <a:off x="6555105" y="848360"/>
            <a:ext cx="5153025" cy="5826125"/>
          </a:xfrm>
          <a:prstGeom prst="rect">
            <a:avLst/>
          </a:prstGeom>
          <a:solidFill>
            <a:schemeClr val="bg1">
              <a:lumMod val="9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600" b="1" dirty="0">
                <a:latin typeface="+mn-ea"/>
                <a:sym typeface="Arial" panose="020B0604020202020204" pitchFamily="34" charset="0"/>
              </a:rPr>
              <a:t>语音的频域参数</a:t>
            </a:r>
            <a:endParaRPr lang="zh-CN" altLang="zh-CN" sz="3600" b="1" dirty="0">
              <a:latin typeface="+mn-ea"/>
              <a:sym typeface="Arial" panose="020B0604020202020204" pitchFamily="34" charset="0"/>
            </a:endParaRPr>
          </a:p>
          <a:p>
            <a:pPr marL="1485900" lvl="2" indent="-571500" algn="l">
              <a:buFont typeface="Wingdings" panose="05000000000000000000" charset="0"/>
              <a:buChar char="Ø"/>
            </a:pPr>
            <a:r>
              <a:rPr lang="zh-CN" altLang="en-US" sz="3600" b="1" dirty="0">
                <a:latin typeface="+mn-ea"/>
                <a:sym typeface="Arial" panose="020B0604020202020204" pitchFamily="34" charset="0"/>
              </a:rPr>
              <a:t>频谱</a:t>
            </a:r>
            <a:endParaRPr lang="en-US" altLang="zh-CN" sz="3600" b="1" dirty="0">
              <a:latin typeface="+mn-ea"/>
              <a:sym typeface="Arial" panose="020B0604020202020204" pitchFamily="34" charset="0"/>
            </a:endParaRPr>
          </a:p>
          <a:p>
            <a:pPr marL="1485900" lvl="2" indent="-571500" algn="l">
              <a:buFont typeface="Wingdings" panose="05000000000000000000" charset="0"/>
              <a:buChar char="Ø"/>
            </a:pPr>
            <a:r>
              <a:rPr lang="en-US" altLang="zh-CN" sz="3600" b="1" dirty="0" err="1">
                <a:latin typeface="+mn-ea"/>
                <a:sym typeface="Arial" panose="020B0604020202020204" pitchFamily="34" charset="0"/>
              </a:rPr>
              <a:t>LPC</a:t>
            </a:r>
            <a:endParaRPr lang="en-US" altLang="zh-CN" sz="3600" b="1" dirty="0">
              <a:latin typeface="+mn-ea"/>
              <a:sym typeface="Arial" panose="020B0604020202020204" pitchFamily="34" charset="0"/>
            </a:endParaRPr>
          </a:p>
          <a:p>
            <a:pPr marL="1485900" lvl="2" indent="-571500" algn="l">
              <a:buFont typeface="Wingdings" panose="05000000000000000000" charset="0"/>
              <a:buChar char="Ø"/>
            </a:pPr>
            <a:r>
              <a:rPr lang="zh-CN" altLang="en-US" sz="3600" b="1" dirty="0">
                <a:latin typeface="+mn-ea"/>
                <a:sym typeface="Arial" panose="020B0604020202020204" pitchFamily="34" charset="0"/>
              </a:rPr>
              <a:t>倒谱</a:t>
            </a:r>
            <a:endParaRPr lang="en-US" altLang="zh-CN" sz="3600" b="1" dirty="0">
              <a:latin typeface="+mn-ea"/>
              <a:sym typeface="Arial" panose="020B0604020202020204" pitchFamily="34" charset="0"/>
            </a:endParaRPr>
          </a:p>
          <a:p>
            <a:pPr marL="1485900" lvl="2" indent="-571500" algn="l">
              <a:buFont typeface="Wingdings" panose="05000000000000000000" charset="0"/>
              <a:buChar char="Ø"/>
            </a:pPr>
            <a:r>
              <a:rPr lang="en-US" altLang="zh-CN" sz="3600" b="1" dirty="0" err="1">
                <a:latin typeface="+mn-ea"/>
                <a:sym typeface="Arial" panose="020B0604020202020204" pitchFamily="34" charset="0"/>
              </a:rPr>
              <a:t>MFCC</a:t>
            </a:r>
            <a:endParaRPr lang="en-US" altLang="zh-CN" sz="3600" b="1" dirty="0">
              <a:latin typeface="+mn-ea"/>
              <a:sym typeface="Arial" panose="020B0604020202020204" pitchFamily="34" charset="0"/>
            </a:endParaRPr>
          </a:p>
          <a:p>
            <a:pPr marL="1485900" lvl="2" indent="-571500" algn="l">
              <a:buFont typeface="Wingdings" panose="05000000000000000000" charset="0"/>
              <a:buChar char="Ø"/>
            </a:pPr>
            <a:endParaRPr lang="en-US" altLang="zh-CN" sz="3600" b="1" dirty="0">
              <a:latin typeface="+mn-ea"/>
              <a:sym typeface="Arial" panose="020B0604020202020204" pitchFamily="34" charset="0"/>
            </a:endParaRPr>
          </a:p>
          <a:p>
            <a:pPr marL="1028700" lvl="1" indent="-571500" algn="l">
              <a:lnSpc>
                <a:spcPct val="120000"/>
              </a:lnSpc>
              <a:buFont typeface="Wingdings" panose="05000000000000000000" charset="0"/>
              <a:buChar char="Ø"/>
            </a:pPr>
            <a:endParaRPr lang="zh-CN" altLang="en-US" sz="3600" b="1" dirty="0"/>
          </a:p>
          <a:p>
            <a:pPr marL="1028700" lvl="1" indent="-571500" algn="l">
              <a:lnSpc>
                <a:spcPct val="120000"/>
              </a:lnSpc>
              <a:buFont typeface="Wingdings" panose="05000000000000000000" charset="0"/>
              <a:buChar char="Ø"/>
            </a:pPr>
            <a:endParaRPr lang="zh-CN" altLang="en-US" sz="3600" b="1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540000" y="419735"/>
            <a:ext cx="504000" cy="504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360000" y="282575"/>
            <a:ext cx="504000" cy="504000"/>
          </a:xfrm>
          <a:prstGeom prst="rect">
            <a:avLst/>
          </a:prstGeom>
          <a:solidFill>
            <a:schemeClr val="bg1">
              <a:alpha val="0"/>
            </a:schemeClr>
          </a:solidFill>
          <a:ln w="12700" cmpd="sng">
            <a:solidFill>
              <a:schemeClr val="bg1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949325" y="2479675"/>
            <a:ext cx="2417445" cy="1898015"/>
            <a:chOff x="676275" y="1709058"/>
            <a:chExt cx="1543050" cy="1105719"/>
          </a:xfrm>
        </p:grpSpPr>
        <p:sp>
          <p:nvSpPr>
            <p:cNvPr id="3" name="对角圆角矩形 1"/>
            <p:cNvSpPr/>
            <p:nvPr/>
          </p:nvSpPr>
          <p:spPr>
            <a:xfrm>
              <a:off x="676275" y="1709058"/>
              <a:ext cx="1543050" cy="1105719"/>
            </a:xfrm>
            <a:prstGeom prst="round2DiagRect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sz="200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4" name="文本框 10"/>
            <p:cNvSpPr txBox="1"/>
            <p:nvPr/>
          </p:nvSpPr>
          <p:spPr>
            <a:xfrm>
              <a:off x="676276" y="2062611"/>
              <a:ext cx="1529507" cy="253916"/>
            </a:xfrm>
            <a:prstGeom prst="rect">
              <a:avLst/>
            </a:prstGeom>
            <a:noFill/>
          </p:spPr>
          <p:txBody>
            <a:bodyPr wrap="none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3600" b="1" dirty="0">
                  <a:solidFill>
                    <a:schemeClr val="bg1"/>
                  </a:solidFill>
                  <a:cs typeface="+mn-ea"/>
                  <a:sym typeface="+mn-lt"/>
                </a:rPr>
                <a:t>参数合成</a:t>
              </a:r>
              <a:endParaRPr lang="en-US" altLang="zh-CN" sz="36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5" name="矩形 4"/>
          <p:cNvSpPr/>
          <p:nvPr/>
        </p:nvSpPr>
        <p:spPr>
          <a:xfrm>
            <a:off x="3679371" y="315686"/>
            <a:ext cx="8305799" cy="6248400"/>
          </a:xfrm>
          <a:prstGeom prst="rect">
            <a:avLst/>
          </a:prstGeom>
          <a:solidFill>
            <a:schemeClr val="bg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3755571" y="419735"/>
            <a:ext cx="8098971" cy="5972901"/>
          </a:xfrm>
          <a:prstGeom prst="rect">
            <a:avLst/>
          </a:prstGeom>
          <a:noFill/>
        </p:spPr>
        <p:txBody>
          <a:bodyPr wrap="square" rtlCol="0"/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3200" b="1" dirty="0">
                <a:solidFill>
                  <a:schemeClr val="bg1"/>
                </a:solidFill>
                <a:sym typeface="+mn-ea"/>
              </a:rPr>
              <a:t>参数合成法</a:t>
            </a:r>
            <a:endParaRPr lang="en-US" altLang="zh-CN" sz="2800" b="1" dirty="0">
              <a:solidFill>
                <a:schemeClr val="bg1"/>
              </a:solidFill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zh-CN" altLang="en-US" sz="2800" b="1" dirty="0">
                <a:solidFill>
                  <a:schemeClr val="bg1"/>
                </a:solidFill>
                <a:sym typeface="+mn-ea"/>
              </a:rPr>
              <a:t>共振峰合成元音</a:t>
            </a:r>
            <a:endParaRPr lang="zh-CN" altLang="en-US" sz="3200" b="1" dirty="0">
              <a:solidFill>
                <a:schemeClr val="bg1"/>
              </a:solidFill>
              <a:sym typeface="+mn-ea"/>
            </a:endParaRPr>
          </a:p>
        </p:txBody>
      </p:sp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21DD8E68-1B0C-482B-B6CA-891BA8B8DB0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2246884"/>
              </p:ext>
            </p:extLst>
          </p:nvPr>
        </p:nvGraphicFramePr>
        <p:xfrm>
          <a:off x="4476750" y="1769382"/>
          <a:ext cx="7045960" cy="37071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4" name="位图图像" r:id="rId3" imgW="7621064" imgH="4009524" progId="PBrush">
                  <p:embed/>
                </p:oleObj>
              </mc:Choice>
              <mc:Fallback>
                <p:oleObj name="位图图像" r:id="rId3" imgW="7621064" imgH="4009524" progId="PBrush">
                  <p:embed/>
                  <p:pic>
                    <p:nvPicPr>
                      <p:cNvPr id="10" name="对象 9">
                        <a:extLst>
                          <a:ext uri="{FF2B5EF4-FFF2-40B4-BE49-F238E27FC236}">
                            <a16:creationId xmlns:a16="http://schemas.microsoft.com/office/drawing/2014/main" id="{EB5D7F86-6042-4736-8F91-D623C9F6B51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76750" y="1769382"/>
                        <a:ext cx="7045960" cy="370713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64968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="">
      <p:transition spd="slow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540000" y="419735"/>
            <a:ext cx="504000" cy="504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360000" y="282575"/>
            <a:ext cx="504000" cy="504000"/>
          </a:xfrm>
          <a:prstGeom prst="rect">
            <a:avLst/>
          </a:prstGeom>
          <a:solidFill>
            <a:schemeClr val="bg1">
              <a:alpha val="0"/>
            </a:schemeClr>
          </a:solidFill>
          <a:ln w="12700" cmpd="sng">
            <a:solidFill>
              <a:schemeClr val="bg1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949325" y="2479675"/>
            <a:ext cx="2417445" cy="1898015"/>
            <a:chOff x="676275" y="1709058"/>
            <a:chExt cx="1543050" cy="1105719"/>
          </a:xfrm>
        </p:grpSpPr>
        <p:sp>
          <p:nvSpPr>
            <p:cNvPr id="3" name="对角圆角矩形 1"/>
            <p:cNvSpPr/>
            <p:nvPr/>
          </p:nvSpPr>
          <p:spPr>
            <a:xfrm>
              <a:off x="676275" y="1709058"/>
              <a:ext cx="1543050" cy="1105719"/>
            </a:xfrm>
            <a:prstGeom prst="round2DiagRect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sz="200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4" name="文本框 10"/>
            <p:cNvSpPr txBox="1"/>
            <p:nvPr/>
          </p:nvSpPr>
          <p:spPr>
            <a:xfrm>
              <a:off x="676276" y="2062611"/>
              <a:ext cx="1529507" cy="253916"/>
            </a:xfrm>
            <a:prstGeom prst="rect">
              <a:avLst/>
            </a:prstGeom>
            <a:noFill/>
          </p:spPr>
          <p:txBody>
            <a:bodyPr wrap="none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3600" b="1" dirty="0">
                  <a:solidFill>
                    <a:schemeClr val="bg1"/>
                  </a:solidFill>
                  <a:cs typeface="+mn-ea"/>
                  <a:sym typeface="+mn-lt"/>
                </a:rPr>
                <a:t>参数合成</a:t>
              </a:r>
              <a:endParaRPr lang="en-US" altLang="zh-CN" sz="36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5" name="矩形 4"/>
          <p:cNvSpPr/>
          <p:nvPr/>
        </p:nvSpPr>
        <p:spPr>
          <a:xfrm>
            <a:off x="3679371" y="315686"/>
            <a:ext cx="8305799" cy="6248400"/>
          </a:xfrm>
          <a:prstGeom prst="rect">
            <a:avLst/>
          </a:prstGeom>
          <a:solidFill>
            <a:schemeClr val="bg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3755571" y="419735"/>
            <a:ext cx="8098971" cy="5972901"/>
          </a:xfrm>
          <a:prstGeom prst="rect">
            <a:avLst/>
          </a:prstGeom>
          <a:noFill/>
        </p:spPr>
        <p:txBody>
          <a:bodyPr wrap="square" rtlCol="0"/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3200" b="1" dirty="0">
                <a:solidFill>
                  <a:schemeClr val="bg1"/>
                </a:solidFill>
                <a:sym typeface="+mn-ea"/>
              </a:rPr>
              <a:t>共振峰合成元音</a:t>
            </a:r>
            <a:endParaRPr lang="en-US" altLang="zh-CN" sz="3200" b="1" dirty="0">
              <a:solidFill>
                <a:schemeClr val="bg1"/>
              </a:solidFill>
              <a:sym typeface="+mn-ea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zh-CN" altLang="en-US" sz="2800" b="1" dirty="0">
                <a:solidFill>
                  <a:schemeClr val="bg1"/>
                </a:solidFill>
                <a:sym typeface="+mn-ea"/>
              </a:rPr>
              <a:t>正常嗓音声源波的特性</a:t>
            </a:r>
            <a:endParaRPr lang="en-US" altLang="zh-CN" sz="2800" b="1" dirty="0">
              <a:solidFill>
                <a:schemeClr val="bg1"/>
              </a:solidFill>
              <a:sym typeface="+mn-ea"/>
            </a:endParaRPr>
          </a:p>
          <a:p>
            <a:pPr marL="1371600" lvl="2" indent="-457200">
              <a:buFont typeface="Wingdings" panose="05000000000000000000" pitchFamily="2" charset="2"/>
              <a:buChar char="Ø"/>
            </a:pPr>
            <a:r>
              <a:rPr lang="zh-CN" altLang="en-US" sz="2400" b="1" dirty="0">
                <a:solidFill>
                  <a:schemeClr val="bg1"/>
                </a:solidFill>
                <a:sym typeface="+mn-ea"/>
              </a:rPr>
              <a:t>每一谐波能量匀速递减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5B7FFAC8-49BC-428D-A904-E6DC11924E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7685" y="2023119"/>
            <a:ext cx="5529943" cy="4147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734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="">
      <p:transition spd="slow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540000" y="419735"/>
            <a:ext cx="504000" cy="504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360000" y="282575"/>
            <a:ext cx="504000" cy="504000"/>
          </a:xfrm>
          <a:prstGeom prst="rect">
            <a:avLst/>
          </a:prstGeom>
          <a:solidFill>
            <a:schemeClr val="bg1">
              <a:alpha val="0"/>
            </a:schemeClr>
          </a:solidFill>
          <a:ln w="12700" cmpd="sng">
            <a:solidFill>
              <a:schemeClr val="bg1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949325" y="2479675"/>
            <a:ext cx="2417445" cy="1898015"/>
            <a:chOff x="676275" y="1709058"/>
            <a:chExt cx="1543050" cy="1105719"/>
          </a:xfrm>
        </p:grpSpPr>
        <p:sp>
          <p:nvSpPr>
            <p:cNvPr id="3" name="对角圆角矩形 1"/>
            <p:cNvSpPr/>
            <p:nvPr/>
          </p:nvSpPr>
          <p:spPr>
            <a:xfrm>
              <a:off x="676275" y="1709058"/>
              <a:ext cx="1543050" cy="1105719"/>
            </a:xfrm>
            <a:prstGeom prst="round2DiagRect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sz="200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4" name="文本框 10"/>
            <p:cNvSpPr txBox="1"/>
            <p:nvPr/>
          </p:nvSpPr>
          <p:spPr>
            <a:xfrm>
              <a:off x="676276" y="2062611"/>
              <a:ext cx="1529507" cy="253916"/>
            </a:xfrm>
            <a:prstGeom prst="rect">
              <a:avLst/>
            </a:prstGeom>
            <a:noFill/>
          </p:spPr>
          <p:txBody>
            <a:bodyPr wrap="none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3600" b="1" dirty="0">
                  <a:solidFill>
                    <a:schemeClr val="bg1"/>
                  </a:solidFill>
                  <a:cs typeface="+mn-ea"/>
                  <a:sym typeface="+mn-lt"/>
                </a:rPr>
                <a:t>参数合成</a:t>
              </a:r>
              <a:endParaRPr lang="en-US" altLang="zh-CN" sz="36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5" name="矩形 4"/>
          <p:cNvSpPr/>
          <p:nvPr/>
        </p:nvSpPr>
        <p:spPr>
          <a:xfrm>
            <a:off x="3679371" y="315686"/>
            <a:ext cx="8305799" cy="6248400"/>
          </a:xfrm>
          <a:prstGeom prst="rect">
            <a:avLst/>
          </a:prstGeom>
          <a:solidFill>
            <a:schemeClr val="bg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3755571" y="419735"/>
            <a:ext cx="8098971" cy="5972901"/>
          </a:xfrm>
          <a:prstGeom prst="rect">
            <a:avLst/>
          </a:prstGeom>
          <a:noFill/>
        </p:spPr>
        <p:txBody>
          <a:bodyPr wrap="square" rtlCol="0"/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3200" b="1" dirty="0">
                <a:solidFill>
                  <a:schemeClr val="bg1"/>
                </a:solidFill>
                <a:sym typeface="+mn-ea"/>
              </a:rPr>
              <a:t>共振峰合成元音</a:t>
            </a:r>
            <a:endParaRPr lang="en-US" altLang="zh-CN" sz="3200" b="1" dirty="0">
              <a:solidFill>
                <a:schemeClr val="bg1"/>
              </a:solidFill>
              <a:sym typeface="+mn-ea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zh-CN" altLang="en-US" sz="2800" b="1" dirty="0">
                <a:solidFill>
                  <a:schemeClr val="bg1"/>
                </a:solidFill>
                <a:sym typeface="+mn-ea"/>
              </a:rPr>
              <a:t>正常嗓音声源波的特性</a:t>
            </a:r>
            <a:endParaRPr lang="en-US" altLang="zh-CN" sz="2800" b="1" dirty="0">
              <a:solidFill>
                <a:schemeClr val="bg1"/>
              </a:solidFill>
              <a:sym typeface="+mn-ea"/>
            </a:endParaRPr>
          </a:p>
          <a:p>
            <a:pPr marL="1371600" lvl="2" indent="-457200">
              <a:buFont typeface="Wingdings" panose="05000000000000000000" pitchFamily="2" charset="2"/>
              <a:buChar char="Ø"/>
            </a:pPr>
            <a:r>
              <a:rPr lang="zh-CN" altLang="en-US" sz="2400" b="1" dirty="0">
                <a:solidFill>
                  <a:schemeClr val="bg1"/>
                </a:solidFill>
                <a:sym typeface="+mn-ea"/>
              </a:rPr>
              <a:t>锯齿波也比较复合这一特点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55CC6AD4-3901-4FDA-AD45-5CDCEBC5E0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6673" y="1853293"/>
            <a:ext cx="5959384" cy="4469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797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="">
      <p:transition spd="slow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540000" y="419735"/>
            <a:ext cx="504000" cy="504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360000" y="282575"/>
            <a:ext cx="504000" cy="504000"/>
          </a:xfrm>
          <a:prstGeom prst="rect">
            <a:avLst/>
          </a:prstGeom>
          <a:solidFill>
            <a:schemeClr val="bg1">
              <a:alpha val="0"/>
            </a:schemeClr>
          </a:solidFill>
          <a:ln w="12700" cmpd="sng">
            <a:solidFill>
              <a:schemeClr val="bg1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对角圆角矩形 1"/>
          <p:cNvSpPr/>
          <p:nvPr/>
        </p:nvSpPr>
        <p:spPr>
          <a:xfrm>
            <a:off x="949325" y="2479675"/>
            <a:ext cx="2417445" cy="1898015"/>
          </a:xfrm>
          <a:prstGeom prst="round2DiagRect">
            <a:avLst/>
          </a:prstGeom>
          <a:solidFill>
            <a:schemeClr val="bg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sz="200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468370" y="923290"/>
            <a:ext cx="8547735" cy="4244340"/>
          </a:xfrm>
          <a:prstGeom prst="rect">
            <a:avLst/>
          </a:prstGeom>
          <a:solidFill>
            <a:schemeClr val="bg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3572510" y="1426845"/>
            <a:ext cx="8443595" cy="3446145"/>
          </a:xfrm>
          <a:prstGeom prst="rect">
            <a:avLst/>
          </a:prstGeom>
          <a:noFill/>
        </p:spPr>
        <p:txBody>
          <a:bodyPr wrap="square" rtlCol="0"/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3200" b="1" dirty="0">
                <a:solidFill>
                  <a:schemeClr val="bg1"/>
                </a:solidFill>
                <a:sym typeface="+mn-ea"/>
              </a:rPr>
              <a:t>共振峰合成元音</a:t>
            </a:r>
            <a:endParaRPr lang="en-US" altLang="zh-CN" sz="3200" b="1" dirty="0">
              <a:solidFill>
                <a:schemeClr val="bg1"/>
              </a:solidFill>
              <a:sym typeface="+mn-ea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zh-CN" altLang="en-US" sz="2800" b="1" dirty="0">
                <a:solidFill>
                  <a:schemeClr val="bg1"/>
                </a:solidFill>
                <a:sym typeface="+mn-ea"/>
              </a:rPr>
              <a:t>共鸣部分通过带通滤波实现</a:t>
            </a:r>
            <a:endParaRPr lang="en-US" altLang="zh-CN" sz="2800" b="1" dirty="0">
              <a:solidFill>
                <a:schemeClr val="bg1"/>
              </a:solidFill>
              <a:sym typeface="+mn-ea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zh-CN" altLang="en-US" sz="2800" b="1" dirty="0">
                <a:solidFill>
                  <a:schemeClr val="bg1"/>
                </a:solidFill>
                <a:sym typeface="+mn-ea"/>
              </a:rPr>
              <a:t>滤波器的分类</a:t>
            </a:r>
          </a:p>
          <a:p>
            <a:pPr marL="1371600" lvl="2" indent="-457200">
              <a:buFont typeface="Wingdings" panose="05000000000000000000" pitchFamily="2" charset="2"/>
              <a:buChar char="Ø"/>
            </a:pPr>
            <a:r>
              <a:rPr lang="zh-CN" altLang="en-US" sz="2800" b="1" dirty="0">
                <a:solidFill>
                  <a:schemeClr val="bg1"/>
                </a:solidFill>
                <a:sym typeface="+mn-ea"/>
              </a:rPr>
              <a:t>低通</a:t>
            </a:r>
          </a:p>
          <a:p>
            <a:pPr marL="1371600" lvl="2" indent="-457200">
              <a:buFont typeface="Wingdings" panose="05000000000000000000" pitchFamily="2" charset="2"/>
              <a:buChar char="Ø"/>
            </a:pPr>
            <a:r>
              <a:rPr lang="zh-CN" altLang="en-US" sz="2800" b="1" dirty="0">
                <a:solidFill>
                  <a:schemeClr val="bg1"/>
                </a:solidFill>
                <a:sym typeface="+mn-ea"/>
              </a:rPr>
              <a:t>高通</a:t>
            </a:r>
          </a:p>
          <a:p>
            <a:pPr marL="1371600" lvl="2" indent="-457200">
              <a:buFont typeface="Wingdings" panose="05000000000000000000" pitchFamily="2" charset="2"/>
              <a:buChar char="Ø"/>
            </a:pPr>
            <a:r>
              <a:rPr lang="zh-CN" altLang="en-US" sz="2800" b="1" dirty="0">
                <a:solidFill>
                  <a:schemeClr val="bg1"/>
                </a:solidFill>
                <a:sym typeface="+mn-ea"/>
              </a:rPr>
              <a:t>带阻</a:t>
            </a:r>
          </a:p>
          <a:p>
            <a:pPr marL="1371600" lvl="2" indent="-457200">
              <a:buFont typeface="Wingdings" panose="05000000000000000000" pitchFamily="2" charset="2"/>
              <a:buChar char="Ø"/>
            </a:pPr>
            <a:r>
              <a:rPr lang="zh-CN" altLang="en-US" sz="2800" b="1" dirty="0">
                <a:solidFill>
                  <a:schemeClr val="bg1"/>
                </a:solidFill>
                <a:sym typeface="+mn-ea"/>
              </a:rPr>
              <a:t>带通</a:t>
            </a:r>
          </a:p>
          <a:p>
            <a:pPr lvl="1"/>
            <a:endParaRPr lang="zh-CN" altLang="en-US" sz="3600" b="1" dirty="0">
              <a:solidFill>
                <a:schemeClr val="bg1"/>
              </a:solidFill>
              <a:sym typeface="+mn-ea"/>
            </a:endParaRPr>
          </a:p>
        </p:txBody>
      </p:sp>
      <p:sp>
        <p:nvSpPr>
          <p:cNvPr id="9" name="文本框 10">
            <a:extLst>
              <a:ext uri="{FF2B5EF4-FFF2-40B4-BE49-F238E27FC236}">
                <a16:creationId xmlns:a16="http://schemas.microsoft.com/office/drawing/2014/main" id="{754127B7-ABC0-47DF-978D-1F80EA53D92E}"/>
              </a:ext>
            </a:extLst>
          </p:cNvPr>
          <p:cNvSpPr txBox="1"/>
          <p:nvPr/>
        </p:nvSpPr>
        <p:spPr>
          <a:xfrm>
            <a:off x="949327" y="3086564"/>
            <a:ext cx="2396228" cy="435858"/>
          </a:xfrm>
          <a:prstGeom prst="rect">
            <a:avLst/>
          </a:prstGeom>
          <a:noFill/>
        </p:spPr>
        <p:txBody>
          <a:bodyPr wrap="none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3600" b="1" dirty="0">
                <a:solidFill>
                  <a:schemeClr val="bg1"/>
                </a:solidFill>
                <a:cs typeface="+mn-ea"/>
                <a:sym typeface="+mn-lt"/>
              </a:rPr>
              <a:t>参数合成</a:t>
            </a:r>
            <a:endParaRPr lang="en-US" altLang="zh-CN" sz="36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="">
      <p:transition spd="slow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540000" y="419735"/>
            <a:ext cx="504000" cy="504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360000" y="282575"/>
            <a:ext cx="504000" cy="504000"/>
          </a:xfrm>
          <a:prstGeom prst="rect">
            <a:avLst/>
          </a:prstGeom>
          <a:solidFill>
            <a:schemeClr val="bg1">
              <a:alpha val="0"/>
            </a:schemeClr>
          </a:solidFill>
          <a:ln w="12700" cmpd="sng">
            <a:solidFill>
              <a:schemeClr val="bg1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348740" y="102235"/>
            <a:ext cx="10719435" cy="6388735"/>
          </a:xfrm>
          <a:prstGeom prst="rect">
            <a:avLst/>
          </a:prstGeom>
          <a:solidFill>
            <a:schemeClr val="bg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3521075" y="282575"/>
            <a:ext cx="8443595" cy="3446145"/>
          </a:xfrm>
          <a:prstGeom prst="rect">
            <a:avLst/>
          </a:prstGeom>
          <a:noFill/>
        </p:spPr>
        <p:txBody>
          <a:bodyPr wrap="square" rtlCol="0"/>
          <a:lstStyle/>
          <a:p>
            <a:pPr indent="0">
              <a:buFont typeface="Wingdings" panose="05000000000000000000" charset="0"/>
              <a:buNone/>
            </a:pPr>
            <a:r>
              <a:rPr lang="zh-CN" altLang="en-US" sz="3600" b="1" dirty="0">
                <a:solidFill>
                  <a:schemeClr val="bg1"/>
                </a:solidFill>
                <a:sym typeface="+mn-ea"/>
              </a:rPr>
              <a:t>滤波器的分类（低通）</a:t>
            </a:r>
          </a:p>
          <a:p>
            <a:pPr lvl="1"/>
            <a:endParaRPr lang="zh-CN" altLang="en-US" sz="3600" b="1" dirty="0">
              <a:solidFill>
                <a:schemeClr val="bg1"/>
              </a:solidFill>
              <a:sym typeface="+mn-ea"/>
            </a:endParaRPr>
          </a:p>
          <a:p>
            <a:pPr lvl="1"/>
            <a:endParaRPr lang="zh-CN" altLang="en-US" sz="3600" b="1" dirty="0">
              <a:solidFill>
                <a:schemeClr val="bg1"/>
              </a:solidFill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8790" y="1376045"/>
            <a:ext cx="5135880" cy="384048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2245" y="1376045"/>
            <a:ext cx="5135880" cy="3840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="">
      <p:transition spd="slow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540000" y="419735"/>
            <a:ext cx="504000" cy="504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360000" y="282575"/>
            <a:ext cx="504000" cy="504000"/>
          </a:xfrm>
          <a:prstGeom prst="rect">
            <a:avLst/>
          </a:prstGeom>
          <a:solidFill>
            <a:schemeClr val="bg1">
              <a:alpha val="0"/>
            </a:schemeClr>
          </a:solidFill>
          <a:ln w="12700" cmpd="sng">
            <a:solidFill>
              <a:schemeClr val="bg1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348740" y="102235"/>
            <a:ext cx="10719435" cy="6388735"/>
          </a:xfrm>
          <a:prstGeom prst="rect">
            <a:avLst/>
          </a:prstGeom>
          <a:solidFill>
            <a:schemeClr val="bg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3521075" y="282575"/>
            <a:ext cx="8443595" cy="3446145"/>
          </a:xfrm>
          <a:prstGeom prst="rect">
            <a:avLst/>
          </a:prstGeom>
          <a:noFill/>
        </p:spPr>
        <p:txBody>
          <a:bodyPr wrap="square" rtlCol="0"/>
          <a:lstStyle/>
          <a:p>
            <a:pPr indent="0">
              <a:buFont typeface="Wingdings" panose="05000000000000000000" charset="0"/>
              <a:buNone/>
            </a:pPr>
            <a:r>
              <a:rPr lang="zh-CN" altLang="en-US" sz="3600" b="1" dirty="0">
                <a:solidFill>
                  <a:schemeClr val="bg1"/>
                </a:solidFill>
                <a:sym typeface="+mn-ea"/>
              </a:rPr>
              <a:t>滤波器的分类（高通）</a:t>
            </a:r>
          </a:p>
          <a:p>
            <a:pPr lvl="1"/>
            <a:endParaRPr lang="zh-CN" altLang="en-US" sz="3600" b="1" dirty="0">
              <a:solidFill>
                <a:schemeClr val="bg1"/>
              </a:solidFill>
              <a:sym typeface="+mn-ea"/>
            </a:endParaRPr>
          </a:p>
          <a:p>
            <a:pPr lvl="1"/>
            <a:endParaRPr lang="zh-CN" altLang="en-US" sz="3600" b="1" dirty="0">
              <a:solidFill>
                <a:schemeClr val="bg1"/>
              </a:solidFill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8790" y="1297940"/>
            <a:ext cx="5135880" cy="384048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265" y="1297940"/>
            <a:ext cx="5135880" cy="3840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="">
      <p:transition spd="slow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540000" y="419735"/>
            <a:ext cx="504000" cy="504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360000" y="282575"/>
            <a:ext cx="504000" cy="504000"/>
          </a:xfrm>
          <a:prstGeom prst="rect">
            <a:avLst/>
          </a:prstGeom>
          <a:solidFill>
            <a:schemeClr val="bg1">
              <a:alpha val="0"/>
            </a:schemeClr>
          </a:solidFill>
          <a:ln w="12700" cmpd="sng">
            <a:solidFill>
              <a:schemeClr val="bg1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348740" y="102235"/>
            <a:ext cx="10719435" cy="6388735"/>
          </a:xfrm>
          <a:prstGeom prst="rect">
            <a:avLst/>
          </a:prstGeom>
          <a:solidFill>
            <a:schemeClr val="bg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3521075" y="282575"/>
            <a:ext cx="8443595" cy="3446145"/>
          </a:xfrm>
          <a:prstGeom prst="rect">
            <a:avLst/>
          </a:prstGeom>
          <a:noFill/>
        </p:spPr>
        <p:txBody>
          <a:bodyPr wrap="square" rtlCol="0"/>
          <a:lstStyle/>
          <a:p>
            <a:pPr indent="0">
              <a:buFont typeface="Wingdings" panose="05000000000000000000" charset="0"/>
              <a:buNone/>
            </a:pPr>
            <a:r>
              <a:rPr lang="zh-CN" altLang="en-US" sz="3600" b="1" dirty="0">
                <a:solidFill>
                  <a:schemeClr val="bg1"/>
                </a:solidFill>
                <a:sym typeface="+mn-ea"/>
              </a:rPr>
              <a:t>滤波器的分类（带阻）</a:t>
            </a:r>
          </a:p>
          <a:p>
            <a:pPr lvl="1"/>
            <a:endParaRPr lang="zh-CN" altLang="en-US" sz="3600" b="1" dirty="0">
              <a:solidFill>
                <a:schemeClr val="bg1"/>
              </a:solidFill>
              <a:sym typeface="+mn-ea"/>
            </a:endParaRPr>
          </a:p>
          <a:p>
            <a:pPr lvl="1"/>
            <a:endParaRPr lang="zh-CN" altLang="en-US" sz="3600" b="1" dirty="0">
              <a:solidFill>
                <a:schemeClr val="bg1"/>
              </a:solidFill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2565" y="1508760"/>
            <a:ext cx="5135880" cy="384048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8790" y="1508760"/>
            <a:ext cx="5135880" cy="3840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="">
      <p:transition spd="slow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540000" y="419735"/>
            <a:ext cx="504000" cy="504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360000" y="282575"/>
            <a:ext cx="504000" cy="504000"/>
          </a:xfrm>
          <a:prstGeom prst="rect">
            <a:avLst/>
          </a:prstGeom>
          <a:solidFill>
            <a:schemeClr val="bg1">
              <a:alpha val="0"/>
            </a:schemeClr>
          </a:solidFill>
          <a:ln w="12700" cmpd="sng">
            <a:solidFill>
              <a:schemeClr val="bg1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348740" y="102235"/>
            <a:ext cx="10719435" cy="6388735"/>
          </a:xfrm>
          <a:prstGeom prst="rect">
            <a:avLst/>
          </a:prstGeom>
          <a:solidFill>
            <a:schemeClr val="bg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3521075" y="282575"/>
            <a:ext cx="8443595" cy="3446145"/>
          </a:xfrm>
          <a:prstGeom prst="rect">
            <a:avLst/>
          </a:prstGeom>
          <a:noFill/>
        </p:spPr>
        <p:txBody>
          <a:bodyPr wrap="square" rtlCol="0"/>
          <a:lstStyle/>
          <a:p>
            <a:pPr indent="0">
              <a:buFont typeface="Wingdings" panose="05000000000000000000" charset="0"/>
              <a:buNone/>
            </a:pPr>
            <a:r>
              <a:rPr lang="zh-CN" altLang="en-US" sz="3600" b="1" dirty="0">
                <a:solidFill>
                  <a:schemeClr val="bg1"/>
                </a:solidFill>
                <a:sym typeface="+mn-ea"/>
              </a:rPr>
              <a:t>滤波器的分类（带通）</a:t>
            </a:r>
          </a:p>
          <a:p>
            <a:pPr lvl="1"/>
            <a:endParaRPr lang="zh-CN" altLang="en-US" sz="3600" b="1" dirty="0">
              <a:solidFill>
                <a:schemeClr val="bg1"/>
              </a:solidFill>
              <a:sym typeface="+mn-ea"/>
            </a:endParaRPr>
          </a:p>
          <a:p>
            <a:pPr lvl="1"/>
            <a:endParaRPr lang="zh-CN" altLang="en-US" sz="3600" b="1" dirty="0">
              <a:solidFill>
                <a:schemeClr val="bg1"/>
              </a:solidFill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8790" y="1664335"/>
            <a:ext cx="5135880" cy="384048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4945" y="1664335"/>
            <a:ext cx="5135880" cy="3840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="">
      <p:transition spd="slow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540000" y="419735"/>
            <a:ext cx="504000" cy="504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360000" y="282575"/>
            <a:ext cx="504000" cy="504000"/>
          </a:xfrm>
          <a:prstGeom prst="rect">
            <a:avLst/>
          </a:prstGeom>
          <a:solidFill>
            <a:schemeClr val="bg1">
              <a:alpha val="0"/>
            </a:schemeClr>
          </a:solidFill>
          <a:ln w="12700" cmpd="sng">
            <a:solidFill>
              <a:schemeClr val="bg1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348740" y="102235"/>
            <a:ext cx="10719435" cy="6388735"/>
          </a:xfrm>
          <a:prstGeom prst="rect">
            <a:avLst/>
          </a:prstGeom>
          <a:solidFill>
            <a:schemeClr val="bg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3521075" y="282575"/>
            <a:ext cx="8443595" cy="3446145"/>
          </a:xfrm>
          <a:prstGeom prst="rect">
            <a:avLst/>
          </a:prstGeom>
          <a:noFill/>
        </p:spPr>
        <p:txBody>
          <a:bodyPr wrap="square" rtlCol="0"/>
          <a:lstStyle/>
          <a:p>
            <a:pPr indent="0">
              <a:buFont typeface="Wingdings" panose="05000000000000000000" charset="0"/>
              <a:buNone/>
            </a:pPr>
            <a:r>
              <a:rPr lang="zh-CN" altLang="en-US" sz="3600" b="1" dirty="0">
                <a:solidFill>
                  <a:schemeClr val="bg1"/>
                </a:solidFill>
                <a:sym typeface="+mn-ea"/>
              </a:rPr>
              <a:t>共振峰合成元音</a:t>
            </a:r>
          </a:p>
          <a:p>
            <a:pPr lvl="1"/>
            <a:endParaRPr lang="zh-CN" altLang="en-US" sz="3600" b="1" dirty="0">
              <a:solidFill>
                <a:schemeClr val="bg1"/>
              </a:solidFill>
              <a:sym typeface="+mn-ea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8452BBC0-CE0A-47E3-9A5C-0CBE62CF74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0419" y="1094964"/>
            <a:ext cx="8316075" cy="5052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894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="">
      <p:transition spd="slow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540000" y="419735"/>
            <a:ext cx="504000" cy="504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360000" y="282575"/>
            <a:ext cx="504000" cy="504000"/>
          </a:xfrm>
          <a:prstGeom prst="rect">
            <a:avLst/>
          </a:prstGeom>
          <a:solidFill>
            <a:schemeClr val="bg1">
              <a:alpha val="0"/>
            </a:schemeClr>
          </a:solidFill>
          <a:ln w="12700" cmpd="sng">
            <a:solidFill>
              <a:schemeClr val="bg1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对角圆角矩形 1"/>
          <p:cNvSpPr/>
          <p:nvPr/>
        </p:nvSpPr>
        <p:spPr>
          <a:xfrm>
            <a:off x="949325" y="2479675"/>
            <a:ext cx="2417445" cy="1898015"/>
          </a:xfrm>
          <a:prstGeom prst="round2DiagRect">
            <a:avLst/>
          </a:prstGeom>
          <a:solidFill>
            <a:schemeClr val="bg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sz="200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551295" y="130627"/>
            <a:ext cx="8443595" cy="6474279"/>
          </a:xfrm>
          <a:prstGeom prst="rect">
            <a:avLst/>
          </a:prstGeom>
          <a:solidFill>
            <a:schemeClr val="bg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3613333" y="282576"/>
            <a:ext cx="8218668" cy="2591254"/>
          </a:xfrm>
          <a:prstGeom prst="rect">
            <a:avLst/>
          </a:prstGeom>
          <a:noFill/>
        </p:spPr>
        <p:txBody>
          <a:bodyPr wrap="square" rtlCol="0"/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zh-CN" sz="3200" b="1" dirty="0" err="1">
                <a:solidFill>
                  <a:schemeClr val="bg1"/>
                </a:solidFill>
                <a:sym typeface="+mn-ea"/>
              </a:rPr>
              <a:t>LPC</a:t>
            </a:r>
            <a:r>
              <a:rPr lang="zh-CN" altLang="en-US" sz="3200" b="1" dirty="0">
                <a:solidFill>
                  <a:schemeClr val="bg1"/>
                </a:solidFill>
                <a:sym typeface="+mn-ea"/>
              </a:rPr>
              <a:t>合成元音</a:t>
            </a:r>
            <a:endParaRPr lang="en-US" altLang="zh-CN" sz="3200" b="1" dirty="0">
              <a:solidFill>
                <a:schemeClr val="bg1"/>
              </a:solidFill>
              <a:sym typeface="+mn-ea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n-US" altLang="zh-CN" sz="2800" b="1" dirty="0" err="1">
                <a:solidFill>
                  <a:schemeClr val="bg1"/>
                </a:solidFill>
                <a:sym typeface="+mn-ea"/>
              </a:rPr>
              <a:t>LPC</a:t>
            </a:r>
            <a:r>
              <a:rPr lang="zh-CN" altLang="en-US" sz="2800" b="1" dirty="0">
                <a:solidFill>
                  <a:schemeClr val="bg1"/>
                </a:solidFill>
                <a:sym typeface="+mn-ea"/>
              </a:rPr>
              <a:t>反映共鸣信息</a:t>
            </a:r>
            <a:endParaRPr lang="en-US" altLang="zh-CN" sz="2800" b="1" dirty="0">
              <a:solidFill>
                <a:schemeClr val="bg1"/>
              </a:solidFill>
              <a:sym typeface="+mn-ea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zh-CN" altLang="en-US" sz="2800" b="1" dirty="0">
                <a:solidFill>
                  <a:schemeClr val="bg1"/>
                </a:solidFill>
                <a:sym typeface="+mn-ea"/>
              </a:rPr>
              <a:t>利用</a:t>
            </a:r>
            <a:r>
              <a:rPr lang="en-US" altLang="zh-CN" sz="2800" b="1" dirty="0" err="1">
                <a:solidFill>
                  <a:schemeClr val="bg1"/>
                </a:solidFill>
                <a:sym typeface="+mn-ea"/>
              </a:rPr>
              <a:t>LPC</a:t>
            </a:r>
            <a:r>
              <a:rPr lang="zh-CN" altLang="en-US" sz="2800" b="1" dirty="0">
                <a:solidFill>
                  <a:schemeClr val="bg1"/>
                </a:solidFill>
                <a:sym typeface="+mn-ea"/>
              </a:rPr>
              <a:t>对声源波进行滤波</a:t>
            </a:r>
            <a:endParaRPr lang="en-US" altLang="zh-CN" sz="2800" b="1" dirty="0">
              <a:solidFill>
                <a:schemeClr val="bg1"/>
              </a:solidFill>
              <a:sym typeface="+mn-ea"/>
            </a:endParaRPr>
          </a:p>
          <a:p>
            <a:pPr marL="1371600" lvl="2" indent="-457200">
              <a:buFont typeface="Wingdings" panose="05000000000000000000" pitchFamily="2" charset="2"/>
              <a:buChar char="Ø"/>
            </a:pPr>
            <a:r>
              <a:rPr lang="zh-CN" altLang="en-US" sz="2400" b="1" dirty="0">
                <a:solidFill>
                  <a:schemeClr val="bg1"/>
                </a:solidFill>
                <a:sym typeface="+mn-ea"/>
              </a:rPr>
              <a:t>以</a:t>
            </a:r>
            <a:r>
              <a:rPr lang="en-US" altLang="zh-CN" sz="2400" b="1" dirty="0">
                <a:solidFill>
                  <a:schemeClr val="bg1"/>
                </a:solidFill>
                <a:sym typeface="+mn-ea"/>
              </a:rPr>
              <a:t>1</a:t>
            </a:r>
            <a:r>
              <a:rPr lang="zh-CN" altLang="en-US" sz="2400" b="1" dirty="0">
                <a:solidFill>
                  <a:schemeClr val="bg1"/>
                </a:solidFill>
                <a:sym typeface="+mn-ea"/>
              </a:rPr>
              <a:t>作为</a:t>
            </a:r>
            <a:r>
              <a:rPr lang="en-US" altLang="zh-CN" sz="2400" b="1" dirty="0">
                <a:solidFill>
                  <a:schemeClr val="bg1"/>
                </a:solidFill>
                <a:sym typeface="+mn-ea"/>
              </a:rPr>
              <a:t>filter</a:t>
            </a:r>
            <a:r>
              <a:rPr lang="zh-CN" altLang="en-US" sz="2400" b="1" dirty="0">
                <a:solidFill>
                  <a:schemeClr val="bg1"/>
                </a:solidFill>
                <a:sym typeface="+mn-ea"/>
              </a:rPr>
              <a:t>函数的分子向量</a:t>
            </a:r>
            <a:endParaRPr lang="en-US" altLang="zh-CN" sz="2400" b="1" dirty="0">
              <a:solidFill>
                <a:schemeClr val="bg1"/>
              </a:solidFill>
              <a:sym typeface="+mn-ea"/>
            </a:endParaRPr>
          </a:p>
          <a:p>
            <a:pPr marL="1371600" lvl="2" indent="-457200">
              <a:buFont typeface="Wingdings" panose="05000000000000000000" pitchFamily="2" charset="2"/>
              <a:buChar char="Ø"/>
            </a:pPr>
            <a:r>
              <a:rPr lang="zh-CN" altLang="en-US" sz="2400" b="1" dirty="0">
                <a:solidFill>
                  <a:schemeClr val="bg1"/>
                </a:solidFill>
                <a:sym typeface="+mn-ea"/>
              </a:rPr>
              <a:t>以元音的</a:t>
            </a:r>
            <a:r>
              <a:rPr lang="en-US" altLang="zh-CN" sz="2400" b="1" dirty="0" err="1">
                <a:solidFill>
                  <a:schemeClr val="bg1"/>
                </a:solidFill>
                <a:sym typeface="+mn-ea"/>
              </a:rPr>
              <a:t>lpc</a:t>
            </a:r>
            <a:r>
              <a:rPr lang="zh-CN" altLang="en-US" sz="2400" b="1" dirty="0">
                <a:solidFill>
                  <a:schemeClr val="bg1"/>
                </a:solidFill>
                <a:sym typeface="+mn-ea"/>
              </a:rPr>
              <a:t>作为</a:t>
            </a:r>
            <a:r>
              <a:rPr lang="en-US" altLang="zh-CN" sz="2400" b="1" dirty="0">
                <a:solidFill>
                  <a:schemeClr val="bg1"/>
                </a:solidFill>
                <a:sym typeface="+mn-ea"/>
              </a:rPr>
              <a:t>filter</a:t>
            </a:r>
            <a:r>
              <a:rPr lang="zh-CN" altLang="en-US" sz="2400" b="1" dirty="0">
                <a:solidFill>
                  <a:schemeClr val="bg1"/>
                </a:solidFill>
                <a:sym typeface="+mn-ea"/>
              </a:rPr>
              <a:t>函数的分母向量</a:t>
            </a:r>
            <a:endParaRPr lang="en-US" altLang="zh-CN" sz="2400" b="1" dirty="0">
              <a:solidFill>
                <a:schemeClr val="bg1"/>
              </a:solidFill>
              <a:sym typeface="+mn-ea"/>
            </a:endParaRPr>
          </a:p>
          <a:p>
            <a:pPr lvl="1"/>
            <a:endParaRPr lang="zh-CN" altLang="en-US" sz="3600" b="1" dirty="0">
              <a:solidFill>
                <a:schemeClr val="bg1"/>
              </a:solidFill>
              <a:sym typeface="+mn-ea"/>
            </a:endParaRPr>
          </a:p>
        </p:txBody>
      </p:sp>
      <p:sp>
        <p:nvSpPr>
          <p:cNvPr id="9" name="文本框 10">
            <a:extLst>
              <a:ext uri="{FF2B5EF4-FFF2-40B4-BE49-F238E27FC236}">
                <a16:creationId xmlns:a16="http://schemas.microsoft.com/office/drawing/2014/main" id="{754127B7-ABC0-47DF-978D-1F80EA53D92E}"/>
              </a:ext>
            </a:extLst>
          </p:cNvPr>
          <p:cNvSpPr txBox="1"/>
          <p:nvPr/>
        </p:nvSpPr>
        <p:spPr>
          <a:xfrm>
            <a:off x="949327" y="3086564"/>
            <a:ext cx="2396228" cy="435858"/>
          </a:xfrm>
          <a:prstGeom prst="rect">
            <a:avLst/>
          </a:prstGeom>
          <a:noFill/>
        </p:spPr>
        <p:txBody>
          <a:bodyPr wrap="none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3600" b="1" dirty="0">
                <a:solidFill>
                  <a:schemeClr val="bg1"/>
                </a:solidFill>
                <a:cs typeface="+mn-ea"/>
                <a:sym typeface="+mn-lt"/>
              </a:rPr>
              <a:t>参数合成</a:t>
            </a:r>
            <a:endParaRPr lang="en-US" altLang="zh-CN" sz="36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90DE99B-4F31-4C14-8DD3-96FF486763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14" y="2479675"/>
            <a:ext cx="5346989" cy="4010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136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=""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870585" y="2603286"/>
            <a:ext cx="5431790" cy="713740"/>
            <a:chOff x="4382979" y="1504678"/>
            <a:chExt cx="3352605" cy="323075"/>
          </a:xfrm>
        </p:grpSpPr>
        <p:sp>
          <p:nvSpPr>
            <p:cNvPr id="3" name="Hexagon 5"/>
            <p:cNvSpPr/>
            <p:nvPr/>
          </p:nvSpPr>
          <p:spPr bwMode="auto">
            <a:xfrm>
              <a:off x="4382979" y="1505932"/>
              <a:ext cx="373312" cy="321821"/>
            </a:xfrm>
            <a:prstGeom prst="hexagon">
              <a:avLst/>
            </a:prstGeom>
            <a:solidFill>
              <a:schemeClr val="bg1">
                <a:alpha val="50000"/>
              </a:schemeClr>
            </a:solidFill>
            <a:ln w="19050">
              <a:noFill/>
              <a:round/>
            </a:ln>
          </p:spPr>
          <p:txBody>
            <a:bodyPr rot="0" spcFirstLastPara="0" vert="horz" wrap="none" lIns="121920" tIns="60960" rIns="121920" bIns="60960" anchor="ctr" anchorCtr="1" forceAA="0" compatLnSpc="1">
              <a:noAutofit/>
            </a:bodyPr>
            <a:lstStyle/>
            <a:p>
              <a:pPr marL="0" marR="0" lvl="0" indent="0" algn="ctr" defTabSz="1219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4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Impact" panose="020B0806030902050204" pitchFamily="34" charset="0"/>
                  <a:ea typeface="微软雅黑" panose="020B0503020204020204" pitchFamily="34" charset="-122"/>
                </a:rPr>
                <a:t>01</a:t>
              </a:r>
            </a:p>
          </p:txBody>
        </p:sp>
        <p:sp>
          <p:nvSpPr>
            <p:cNvPr id="4" name="Hexagon 13"/>
            <p:cNvSpPr/>
            <p:nvPr/>
          </p:nvSpPr>
          <p:spPr bwMode="auto">
            <a:xfrm>
              <a:off x="4850312" y="1504678"/>
              <a:ext cx="2885272" cy="323075"/>
            </a:xfrm>
            <a:prstGeom prst="hexagon">
              <a:avLst/>
            </a:prstGeom>
            <a:solidFill>
              <a:schemeClr val="bg1">
                <a:alpha val="50000"/>
              </a:schemeClr>
            </a:solidFill>
            <a:ln w="19050">
              <a:noFill/>
              <a:round/>
            </a:ln>
          </p:spPr>
          <p:txBody>
            <a:bodyPr rot="0" spcFirstLastPara="0" vert="horz" wrap="square" lIns="121920" tIns="60960" rIns="121920" bIns="60960" anchor="ctr" anchorCtr="1" forceAA="0" compatLnSpc="1">
              <a:noAutofit/>
            </a:bodyPr>
            <a:lstStyle/>
            <a:p>
              <a:pPr marL="0" marR="0" lvl="0" indent="0" algn="l" defTabSz="121920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3200" b="1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语音合成</a:t>
              </a:r>
              <a:endPara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870585" y="3575471"/>
            <a:ext cx="5431790" cy="713740"/>
            <a:chOff x="4382979" y="2088714"/>
            <a:chExt cx="3352605" cy="323075"/>
          </a:xfrm>
        </p:grpSpPr>
        <p:sp>
          <p:nvSpPr>
            <p:cNvPr id="6" name="Hexagon 6"/>
            <p:cNvSpPr/>
            <p:nvPr/>
          </p:nvSpPr>
          <p:spPr bwMode="auto">
            <a:xfrm>
              <a:off x="4382979" y="2088714"/>
              <a:ext cx="373312" cy="321821"/>
            </a:xfrm>
            <a:prstGeom prst="hexagon">
              <a:avLst/>
            </a:prstGeom>
            <a:solidFill>
              <a:schemeClr val="bg1">
                <a:alpha val="50000"/>
              </a:schemeClr>
            </a:solidFill>
            <a:ln w="19050">
              <a:noFill/>
              <a:round/>
            </a:ln>
          </p:spPr>
          <p:txBody>
            <a:bodyPr rot="0" spcFirstLastPara="0" vert="horz" wrap="none" lIns="121920" tIns="60960" rIns="121920" bIns="60960" anchor="ctr" anchorCtr="1" forceAA="0" compatLnSpc="1">
              <a:noAutofit/>
            </a:bodyPr>
            <a:lstStyle/>
            <a:p>
              <a:pPr marL="0" marR="0" lvl="0" indent="0" algn="ctr" defTabSz="1219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4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Impact" panose="020B0806030902050204" pitchFamily="34" charset="0"/>
                  <a:ea typeface="微软雅黑" panose="020B0503020204020204" pitchFamily="34" charset="-122"/>
                </a:rPr>
                <a:t>02</a:t>
              </a:r>
            </a:p>
          </p:txBody>
        </p:sp>
        <p:sp>
          <p:nvSpPr>
            <p:cNvPr id="7" name="Hexagon 14"/>
            <p:cNvSpPr/>
            <p:nvPr/>
          </p:nvSpPr>
          <p:spPr bwMode="auto">
            <a:xfrm>
              <a:off x="4850312" y="2088714"/>
              <a:ext cx="2885272" cy="323075"/>
            </a:xfrm>
            <a:prstGeom prst="hexagon">
              <a:avLst/>
            </a:prstGeom>
            <a:solidFill>
              <a:schemeClr val="bg1">
                <a:alpha val="50000"/>
              </a:schemeClr>
            </a:solidFill>
            <a:ln w="19050">
              <a:noFill/>
              <a:round/>
            </a:ln>
          </p:spPr>
          <p:txBody>
            <a:bodyPr rot="0" spcFirstLastPara="0" vert="horz" wrap="square" lIns="121920" tIns="60960" rIns="121920" bIns="60960" anchor="ctr" anchorCtr="1" forceAA="0" compatLnSpc="1">
              <a:noAutofit/>
            </a:bodyPr>
            <a:lstStyle/>
            <a:p>
              <a:pPr algn="ctr" defTabSz="1219200">
                <a:lnSpc>
                  <a:spcPct val="120000"/>
                </a:lnSpc>
                <a:defRPr/>
              </a:pPr>
              <a:r>
                <a:rPr kumimoji="0" lang="zh-CN" altLang="en-US" sz="32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语音识别</a:t>
              </a:r>
            </a:p>
          </p:txBody>
        </p:sp>
      </p:grpSp>
      <p:grpSp>
        <p:nvGrpSpPr>
          <p:cNvPr id="14" name="Group 18"/>
          <p:cNvGrpSpPr/>
          <p:nvPr/>
        </p:nvGrpSpPr>
        <p:grpSpPr>
          <a:xfrm>
            <a:off x="6461073" y="1870740"/>
            <a:ext cx="2807020" cy="3129857"/>
            <a:chOff x="4693878" y="-802178"/>
            <a:chExt cx="2807022" cy="3129860"/>
          </a:xfrm>
        </p:grpSpPr>
        <p:sp>
          <p:nvSpPr>
            <p:cNvPr id="15" name="Freeform: Shape 25"/>
            <p:cNvSpPr/>
            <p:nvPr/>
          </p:nvSpPr>
          <p:spPr>
            <a:xfrm>
              <a:off x="4693878" y="-802178"/>
              <a:ext cx="2807022" cy="3129860"/>
            </a:xfrm>
            <a:custGeom>
              <a:avLst/>
              <a:gdLst>
                <a:gd name="connsiteX0" fmla="*/ 1124365 w 2248729"/>
                <a:gd name="connsiteY0" fmla="*/ 0 h 2507353"/>
                <a:gd name="connsiteX1" fmla="*/ 1257442 w 2248729"/>
                <a:gd name="connsiteY1" fmla="*/ 31576 h 2507353"/>
                <a:gd name="connsiteX2" fmla="*/ 2115652 w 2248729"/>
                <a:gd name="connsiteY2" fmla="*/ 527274 h 2507353"/>
                <a:gd name="connsiteX3" fmla="*/ 2248729 w 2248729"/>
                <a:gd name="connsiteY3" fmla="*/ 758148 h 2507353"/>
                <a:gd name="connsiteX4" fmla="*/ 2248729 w 2248729"/>
                <a:gd name="connsiteY4" fmla="*/ 1749546 h 2507353"/>
                <a:gd name="connsiteX5" fmla="*/ 2115652 w 2248729"/>
                <a:gd name="connsiteY5" fmla="*/ 1980419 h 2507353"/>
                <a:gd name="connsiteX6" fmla="*/ 1257442 w 2248729"/>
                <a:gd name="connsiteY6" fmla="*/ 2474760 h 2507353"/>
                <a:gd name="connsiteX7" fmla="*/ 991288 w 2248729"/>
                <a:gd name="connsiteY7" fmla="*/ 2474760 h 2507353"/>
                <a:gd name="connsiteX8" fmla="*/ 133077 w 2248729"/>
                <a:gd name="connsiteY8" fmla="*/ 1980419 h 2507353"/>
                <a:gd name="connsiteX9" fmla="*/ 0 w 2248729"/>
                <a:gd name="connsiteY9" fmla="*/ 1749546 h 2507353"/>
                <a:gd name="connsiteX10" fmla="*/ 0 w 2248729"/>
                <a:gd name="connsiteY10" fmla="*/ 758148 h 2507353"/>
                <a:gd name="connsiteX11" fmla="*/ 133077 w 2248729"/>
                <a:gd name="connsiteY11" fmla="*/ 527274 h 2507353"/>
                <a:gd name="connsiteX12" fmla="*/ 991288 w 2248729"/>
                <a:gd name="connsiteY12" fmla="*/ 31576 h 2507353"/>
                <a:gd name="connsiteX13" fmla="*/ 1124365 w 2248729"/>
                <a:gd name="connsiteY13" fmla="*/ 0 h 2507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48729" h="2507353">
                  <a:moveTo>
                    <a:pt x="1124365" y="0"/>
                  </a:moveTo>
                  <a:cubicBezTo>
                    <a:pt x="1172571" y="0"/>
                    <a:pt x="1220778" y="10526"/>
                    <a:pt x="1257442" y="31576"/>
                  </a:cubicBezTo>
                  <a:cubicBezTo>
                    <a:pt x="2115652" y="527274"/>
                    <a:pt x="2115652" y="527274"/>
                    <a:pt x="2115652" y="527274"/>
                  </a:cubicBezTo>
                  <a:cubicBezTo>
                    <a:pt x="2188980" y="569375"/>
                    <a:pt x="2248729" y="672589"/>
                    <a:pt x="2248729" y="758148"/>
                  </a:cubicBezTo>
                  <a:cubicBezTo>
                    <a:pt x="2248729" y="1749546"/>
                    <a:pt x="2248729" y="1749546"/>
                    <a:pt x="2248729" y="1749546"/>
                  </a:cubicBezTo>
                  <a:cubicBezTo>
                    <a:pt x="2248729" y="1833746"/>
                    <a:pt x="2188980" y="1936960"/>
                    <a:pt x="2115652" y="1980419"/>
                  </a:cubicBezTo>
                  <a:cubicBezTo>
                    <a:pt x="1257442" y="2474760"/>
                    <a:pt x="1257442" y="2474760"/>
                    <a:pt x="1257442" y="2474760"/>
                  </a:cubicBezTo>
                  <a:cubicBezTo>
                    <a:pt x="1184114" y="2518218"/>
                    <a:pt x="1064616" y="2518218"/>
                    <a:pt x="991288" y="2474760"/>
                  </a:cubicBezTo>
                  <a:cubicBezTo>
                    <a:pt x="133077" y="1980419"/>
                    <a:pt x="133077" y="1980419"/>
                    <a:pt x="133077" y="1980419"/>
                  </a:cubicBezTo>
                  <a:cubicBezTo>
                    <a:pt x="59749" y="1936960"/>
                    <a:pt x="0" y="1833746"/>
                    <a:pt x="0" y="1749546"/>
                  </a:cubicBezTo>
                  <a:lnTo>
                    <a:pt x="0" y="758148"/>
                  </a:lnTo>
                  <a:cubicBezTo>
                    <a:pt x="0" y="672589"/>
                    <a:pt x="59749" y="569375"/>
                    <a:pt x="133077" y="527274"/>
                  </a:cubicBezTo>
                  <a:cubicBezTo>
                    <a:pt x="991288" y="31576"/>
                    <a:pt x="991288" y="31576"/>
                    <a:pt x="991288" y="31576"/>
                  </a:cubicBezTo>
                  <a:cubicBezTo>
                    <a:pt x="1027952" y="10526"/>
                    <a:pt x="1076158" y="0"/>
                    <a:pt x="1124365" y="0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2222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1219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3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6" name="Freeform: Shape 24"/>
            <p:cNvSpPr/>
            <p:nvPr/>
          </p:nvSpPr>
          <p:spPr>
            <a:xfrm>
              <a:off x="5081623" y="-368288"/>
              <a:ext cx="2028752" cy="2262080"/>
            </a:xfrm>
            <a:custGeom>
              <a:avLst/>
              <a:gdLst>
                <a:gd name="connsiteX0" fmla="*/ 1124365 w 2248729"/>
                <a:gd name="connsiteY0" fmla="*/ 0 h 2507353"/>
                <a:gd name="connsiteX1" fmla="*/ 1257442 w 2248729"/>
                <a:gd name="connsiteY1" fmla="*/ 31576 h 2507353"/>
                <a:gd name="connsiteX2" fmla="*/ 2115652 w 2248729"/>
                <a:gd name="connsiteY2" fmla="*/ 527274 h 2507353"/>
                <a:gd name="connsiteX3" fmla="*/ 2248729 w 2248729"/>
                <a:gd name="connsiteY3" fmla="*/ 758148 h 2507353"/>
                <a:gd name="connsiteX4" fmla="*/ 2248729 w 2248729"/>
                <a:gd name="connsiteY4" fmla="*/ 1749546 h 2507353"/>
                <a:gd name="connsiteX5" fmla="*/ 2115652 w 2248729"/>
                <a:gd name="connsiteY5" fmla="*/ 1980419 h 2507353"/>
                <a:gd name="connsiteX6" fmla="*/ 1257442 w 2248729"/>
                <a:gd name="connsiteY6" fmla="*/ 2474760 h 2507353"/>
                <a:gd name="connsiteX7" fmla="*/ 991288 w 2248729"/>
                <a:gd name="connsiteY7" fmla="*/ 2474760 h 2507353"/>
                <a:gd name="connsiteX8" fmla="*/ 133077 w 2248729"/>
                <a:gd name="connsiteY8" fmla="*/ 1980419 h 2507353"/>
                <a:gd name="connsiteX9" fmla="*/ 0 w 2248729"/>
                <a:gd name="connsiteY9" fmla="*/ 1749546 h 2507353"/>
                <a:gd name="connsiteX10" fmla="*/ 0 w 2248729"/>
                <a:gd name="connsiteY10" fmla="*/ 758148 h 2507353"/>
                <a:gd name="connsiteX11" fmla="*/ 133077 w 2248729"/>
                <a:gd name="connsiteY11" fmla="*/ 527274 h 2507353"/>
                <a:gd name="connsiteX12" fmla="*/ 991288 w 2248729"/>
                <a:gd name="connsiteY12" fmla="*/ 31576 h 2507353"/>
                <a:gd name="connsiteX13" fmla="*/ 1124365 w 2248729"/>
                <a:gd name="connsiteY13" fmla="*/ 0 h 2507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48729" h="2507353">
                  <a:moveTo>
                    <a:pt x="1124365" y="0"/>
                  </a:moveTo>
                  <a:cubicBezTo>
                    <a:pt x="1172571" y="0"/>
                    <a:pt x="1220778" y="10526"/>
                    <a:pt x="1257442" y="31576"/>
                  </a:cubicBezTo>
                  <a:cubicBezTo>
                    <a:pt x="2115652" y="527274"/>
                    <a:pt x="2115652" y="527274"/>
                    <a:pt x="2115652" y="527274"/>
                  </a:cubicBezTo>
                  <a:cubicBezTo>
                    <a:pt x="2188980" y="569375"/>
                    <a:pt x="2248729" y="672589"/>
                    <a:pt x="2248729" y="758148"/>
                  </a:cubicBezTo>
                  <a:cubicBezTo>
                    <a:pt x="2248729" y="1749546"/>
                    <a:pt x="2248729" y="1749546"/>
                    <a:pt x="2248729" y="1749546"/>
                  </a:cubicBezTo>
                  <a:cubicBezTo>
                    <a:pt x="2248729" y="1833746"/>
                    <a:pt x="2188980" y="1936960"/>
                    <a:pt x="2115652" y="1980419"/>
                  </a:cubicBezTo>
                  <a:cubicBezTo>
                    <a:pt x="1257442" y="2474760"/>
                    <a:pt x="1257442" y="2474760"/>
                    <a:pt x="1257442" y="2474760"/>
                  </a:cubicBezTo>
                  <a:cubicBezTo>
                    <a:pt x="1184114" y="2518218"/>
                    <a:pt x="1064616" y="2518218"/>
                    <a:pt x="991288" y="2474760"/>
                  </a:cubicBezTo>
                  <a:cubicBezTo>
                    <a:pt x="133077" y="1980419"/>
                    <a:pt x="133077" y="1980419"/>
                    <a:pt x="133077" y="1980419"/>
                  </a:cubicBezTo>
                  <a:cubicBezTo>
                    <a:pt x="59749" y="1936960"/>
                    <a:pt x="0" y="1833746"/>
                    <a:pt x="0" y="1749546"/>
                  </a:cubicBezTo>
                  <a:lnTo>
                    <a:pt x="0" y="758148"/>
                  </a:lnTo>
                  <a:cubicBezTo>
                    <a:pt x="0" y="672589"/>
                    <a:pt x="59749" y="569375"/>
                    <a:pt x="133077" y="527274"/>
                  </a:cubicBezTo>
                  <a:cubicBezTo>
                    <a:pt x="991288" y="31576"/>
                    <a:pt x="991288" y="31576"/>
                    <a:pt x="991288" y="31576"/>
                  </a:cubicBezTo>
                  <a:cubicBezTo>
                    <a:pt x="1027952" y="10526"/>
                    <a:pt x="1076158" y="0"/>
                    <a:pt x="1124365" y="0"/>
                  </a:cubicBez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2222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1219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3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7" name="Freeform: Shape 19"/>
            <p:cNvSpPr/>
            <p:nvPr/>
          </p:nvSpPr>
          <p:spPr>
            <a:xfrm>
              <a:off x="5411924" y="0"/>
              <a:ext cx="1368152" cy="1525504"/>
            </a:xfrm>
            <a:custGeom>
              <a:avLst/>
              <a:gdLst>
                <a:gd name="connsiteX0" fmla="*/ 1124365 w 2248729"/>
                <a:gd name="connsiteY0" fmla="*/ 0 h 2507353"/>
                <a:gd name="connsiteX1" fmla="*/ 1257442 w 2248729"/>
                <a:gd name="connsiteY1" fmla="*/ 31576 h 2507353"/>
                <a:gd name="connsiteX2" fmla="*/ 2115652 w 2248729"/>
                <a:gd name="connsiteY2" fmla="*/ 527274 h 2507353"/>
                <a:gd name="connsiteX3" fmla="*/ 2248729 w 2248729"/>
                <a:gd name="connsiteY3" fmla="*/ 758148 h 2507353"/>
                <a:gd name="connsiteX4" fmla="*/ 2248729 w 2248729"/>
                <a:gd name="connsiteY4" fmla="*/ 1749546 h 2507353"/>
                <a:gd name="connsiteX5" fmla="*/ 2115652 w 2248729"/>
                <a:gd name="connsiteY5" fmla="*/ 1980419 h 2507353"/>
                <a:gd name="connsiteX6" fmla="*/ 1257442 w 2248729"/>
                <a:gd name="connsiteY6" fmla="*/ 2474760 h 2507353"/>
                <a:gd name="connsiteX7" fmla="*/ 991288 w 2248729"/>
                <a:gd name="connsiteY7" fmla="*/ 2474760 h 2507353"/>
                <a:gd name="connsiteX8" fmla="*/ 133077 w 2248729"/>
                <a:gd name="connsiteY8" fmla="*/ 1980419 h 2507353"/>
                <a:gd name="connsiteX9" fmla="*/ 0 w 2248729"/>
                <a:gd name="connsiteY9" fmla="*/ 1749546 h 2507353"/>
                <a:gd name="connsiteX10" fmla="*/ 0 w 2248729"/>
                <a:gd name="connsiteY10" fmla="*/ 758148 h 2507353"/>
                <a:gd name="connsiteX11" fmla="*/ 133077 w 2248729"/>
                <a:gd name="connsiteY11" fmla="*/ 527274 h 2507353"/>
                <a:gd name="connsiteX12" fmla="*/ 991288 w 2248729"/>
                <a:gd name="connsiteY12" fmla="*/ 31576 h 2507353"/>
                <a:gd name="connsiteX13" fmla="*/ 1124365 w 2248729"/>
                <a:gd name="connsiteY13" fmla="*/ 0 h 2507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48729" h="2507353">
                  <a:moveTo>
                    <a:pt x="1124365" y="0"/>
                  </a:moveTo>
                  <a:cubicBezTo>
                    <a:pt x="1172571" y="0"/>
                    <a:pt x="1220778" y="10526"/>
                    <a:pt x="1257442" y="31576"/>
                  </a:cubicBezTo>
                  <a:cubicBezTo>
                    <a:pt x="2115652" y="527274"/>
                    <a:pt x="2115652" y="527274"/>
                    <a:pt x="2115652" y="527274"/>
                  </a:cubicBezTo>
                  <a:cubicBezTo>
                    <a:pt x="2188980" y="569375"/>
                    <a:pt x="2248729" y="672589"/>
                    <a:pt x="2248729" y="758148"/>
                  </a:cubicBezTo>
                  <a:cubicBezTo>
                    <a:pt x="2248729" y="1749546"/>
                    <a:pt x="2248729" y="1749546"/>
                    <a:pt x="2248729" y="1749546"/>
                  </a:cubicBezTo>
                  <a:cubicBezTo>
                    <a:pt x="2248729" y="1833746"/>
                    <a:pt x="2188980" y="1936960"/>
                    <a:pt x="2115652" y="1980419"/>
                  </a:cubicBezTo>
                  <a:cubicBezTo>
                    <a:pt x="1257442" y="2474760"/>
                    <a:pt x="1257442" y="2474760"/>
                    <a:pt x="1257442" y="2474760"/>
                  </a:cubicBezTo>
                  <a:cubicBezTo>
                    <a:pt x="1184114" y="2518218"/>
                    <a:pt x="1064616" y="2518218"/>
                    <a:pt x="991288" y="2474760"/>
                  </a:cubicBezTo>
                  <a:cubicBezTo>
                    <a:pt x="133077" y="1980419"/>
                    <a:pt x="133077" y="1980419"/>
                    <a:pt x="133077" y="1980419"/>
                  </a:cubicBezTo>
                  <a:cubicBezTo>
                    <a:pt x="59749" y="1936960"/>
                    <a:pt x="0" y="1833746"/>
                    <a:pt x="0" y="1749546"/>
                  </a:cubicBezTo>
                  <a:lnTo>
                    <a:pt x="0" y="758148"/>
                  </a:lnTo>
                  <a:cubicBezTo>
                    <a:pt x="0" y="672589"/>
                    <a:pt x="59749" y="569375"/>
                    <a:pt x="133077" y="527274"/>
                  </a:cubicBezTo>
                  <a:cubicBezTo>
                    <a:pt x="991288" y="31576"/>
                    <a:pt x="991288" y="31576"/>
                    <a:pt x="991288" y="31576"/>
                  </a:cubicBezTo>
                  <a:cubicBezTo>
                    <a:pt x="1027952" y="10526"/>
                    <a:pt x="1076158" y="0"/>
                    <a:pt x="1124365" y="0"/>
                  </a:cubicBezTo>
                  <a:close/>
                </a:path>
              </a:pathLst>
            </a:custGeom>
            <a:solidFill>
              <a:schemeClr val="bg1"/>
            </a:solidFill>
            <a:ln w="2222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1219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3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18" name="Group 20"/>
            <p:cNvGrpSpPr/>
            <p:nvPr/>
          </p:nvGrpSpPr>
          <p:grpSpPr>
            <a:xfrm>
              <a:off x="5337811" y="126843"/>
              <a:ext cx="1525906" cy="1101091"/>
              <a:chOff x="5342543" y="123862"/>
              <a:chExt cx="1525906" cy="1101091"/>
            </a:xfrm>
          </p:grpSpPr>
          <p:sp>
            <p:nvSpPr>
              <p:cNvPr id="20" name="Freeform: Shape 22"/>
              <p:cNvSpPr>
                <a:spLocks noChangeAspect="1"/>
              </p:cNvSpPr>
              <p:nvPr/>
            </p:nvSpPr>
            <p:spPr bwMode="auto">
              <a:xfrm>
                <a:off x="5816888" y="123862"/>
                <a:ext cx="567690" cy="567691"/>
              </a:xfrm>
              <a:custGeom>
                <a:avLst/>
                <a:gdLst>
                  <a:gd name="connsiteX0" fmla="*/ 158750 w 508000"/>
                  <a:gd name="connsiteY0" fmla="*/ 345281 h 508000"/>
                  <a:gd name="connsiteX1" fmla="*/ 158750 w 508000"/>
                  <a:gd name="connsiteY1" fmla="*/ 377031 h 508000"/>
                  <a:gd name="connsiteX2" fmla="*/ 349250 w 508000"/>
                  <a:gd name="connsiteY2" fmla="*/ 377031 h 508000"/>
                  <a:gd name="connsiteX3" fmla="*/ 349250 w 508000"/>
                  <a:gd name="connsiteY3" fmla="*/ 345281 h 508000"/>
                  <a:gd name="connsiteX4" fmla="*/ 99219 w 508000"/>
                  <a:gd name="connsiteY4" fmla="*/ 257969 h 508000"/>
                  <a:gd name="connsiteX5" fmla="*/ 416719 w 508000"/>
                  <a:gd name="connsiteY5" fmla="*/ 257969 h 508000"/>
                  <a:gd name="connsiteX6" fmla="*/ 416719 w 508000"/>
                  <a:gd name="connsiteY6" fmla="*/ 285750 h 508000"/>
                  <a:gd name="connsiteX7" fmla="*/ 99219 w 508000"/>
                  <a:gd name="connsiteY7" fmla="*/ 285750 h 508000"/>
                  <a:gd name="connsiteX8" fmla="*/ 99219 w 508000"/>
                  <a:gd name="connsiteY8" fmla="*/ 186531 h 508000"/>
                  <a:gd name="connsiteX9" fmla="*/ 416719 w 508000"/>
                  <a:gd name="connsiteY9" fmla="*/ 186531 h 508000"/>
                  <a:gd name="connsiteX10" fmla="*/ 416719 w 508000"/>
                  <a:gd name="connsiteY10" fmla="*/ 218281 h 508000"/>
                  <a:gd name="connsiteX11" fmla="*/ 99219 w 508000"/>
                  <a:gd name="connsiteY11" fmla="*/ 218281 h 508000"/>
                  <a:gd name="connsiteX12" fmla="*/ 130969 w 508000"/>
                  <a:gd name="connsiteY12" fmla="*/ 127000 h 508000"/>
                  <a:gd name="connsiteX13" fmla="*/ 377032 w 508000"/>
                  <a:gd name="connsiteY13" fmla="*/ 127000 h 508000"/>
                  <a:gd name="connsiteX14" fmla="*/ 377032 w 508000"/>
                  <a:gd name="connsiteY14" fmla="*/ 158750 h 508000"/>
                  <a:gd name="connsiteX15" fmla="*/ 130969 w 508000"/>
                  <a:gd name="connsiteY15" fmla="*/ 158750 h 508000"/>
                  <a:gd name="connsiteX16" fmla="*/ 130969 w 508000"/>
                  <a:gd name="connsiteY16" fmla="*/ 59531 h 508000"/>
                  <a:gd name="connsiteX17" fmla="*/ 377032 w 508000"/>
                  <a:gd name="connsiteY17" fmla="*/ 59531 h 508000"/>
                  <a:gd name="connsiteX18" fmla="*/ 377032 w 508000"/>
                  <a:gd name="connsiteY18" fmla="*/ 99219 h 508000"/>
                  <a:gd name="connsiteX19" fmla="*/ 130969 w 508000"/>
                  <a:gd name="connsiteY19" fmla="*/ 99219 h 508000"/>
                  <a:gd name="connsiteX20" fmla="*/ 99219 w 508000"/>
                  <a:gd name="connsiteY20" fmla="*/ 27781 h 508000"/>
                  <a:gd name="connsiteX21" fmla="*/ 31750 w 508000"/>
                  <a:gd name="connsiteY21" fmla="*/ 317500 h 508000"/>
                  <a:gd name="connsiteX22" fmla="*/ 480219 w 508000"/>
                  <a:gd name="connsiteY22" fmla="*/ 317500 h 508000"/>
                  <a:gd name="connsiteX23" fmla="*/ 416719 w 508000"/>
                  <a:gd name="connsiteY23" fmla="*/ 27781 h 508000"/>
                  <a:gd name="connsiteX24" fmla="*/ 59531 w 508000"/>
                  <a:gd name="connsiteY24" fmla="*/ 0 h 508000"/>
                  <a:gd name="connsiteX25" fmla="*/ 448469 w 508000"/>
                  <a:gd name="connsiteY25" fmla="*/ 0 h 508000"/>
                  <a:gd name="connsiteX26" fmla="*/ 508000 w 508000"/>
                  <a:gd name="connsiteY26" fmla="*/ 317500 h 508000"/>
                  <a:gd name="connsiteX27" fmla="*/ 480219 w 508000"/>
                  <a:gd name="connsiteY27" fmla="*/ 508000 h 508000"/>
                  <a:gd name="connsiteX28" fmla="*/ 31750 w 508000"/>
                  <a:gd name="connsiteY28" fmla="*/ 508000 h 508000"/>
                  <a:gd name="connsiteX29" fmla="*/ 0 w 508000"/>
                  <a:gd name="connsiteY29" fmla="*/ 317500 h 50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508000" h="508000">
                    <a:moveTo>
                      <a:pt x="158750" y="345281"/>
                    </a:moveTo>
                    <a:lnTo>
                      <a:pt x="158750" y="377031"/>
                    </a:lnTo>
                    <a:lnTo>
                      <a:pt x="349250" y="377031"/>
                    </a:lnTo>
                    <a:lnTo>
                      <a:pt x="349250" y="345281"/>
                    </a:lnTo>
                    <a:close/>
                    <a:moveTo>
                      <a:pt x="99219" y="257969"/>
                    </a:moveTo>
                    <a:lnTo>
                      <a:pt x="416719" y="257969"/>
                    </a:lnTo>
                    <a:lnTo>
                      <a:pt x="416719" y="285750"/>
                    </a:lnTo>
                    <a:lnTo>
                      <a:pt x="99219" y="285750"/>
                    </a:lnTo>
                    <a:close/>
                    <a:moveTo>
                      <a:pt x="99219" y="186531"/>
                    </a:moveTo>
                    <a:lnTo>
                      <a:pt x="416719" y="186531"/>
                    </a:lnTo>
                    <a:lnTo>
                      <a:pt x="416719" y="218281"/>
                    </a:lnTo>
                    <a:lnTo>
                      <a:pt x="99219" y="218281"/>
                    </a:lnTo>
                    <a:close/>
                    <a:moveTo>
                      <a:pt x="130969" y="127000"/>
                    </a:moveTo>
                    <a:lnTo>
                      <a:pt x="377032" y="127000"/>
                    </a:lnTo>
                    <a:lnTo>
                      <a:pt x="377032" y="158750"/>
                    </a:lnTo>
                    <a:lnTo>
                      <a:pt x="130969" y="158750"/>
                    </a:lnTo>
                    <a:close/>
                    <a:moveTo>
                      <a:pt x="130969" y="59531"/>
                    </a:moveTo>
                    <a:lnTo>
                      <a:pt x="377032" y="59531"/>
                    </a:lnTo>
                    <a:lnTo>
                      <a:pt x="377032" y="99219"/>
                    </a:lnTo>
                    <a:lnTo>
                      <a:pt x="130969" y="99219"/>
                    </a:lnTo>
                    <a:close/>
                    <a:moveTo>
                      <a:pt x="99219" y="27781"/>
                    </a:moveTo>
                    <a:lnTo>
                      <a:pt x="31750" y="317500"/>
                    </a:lnTo>
                    <a:lnTo>
                      <a:pt x="480219" y="317500"/>
                    </a:lnTo>
                    <a:lnTo>
                      <a:pt x="416719" y="27781"/>
                    </a:lnTo>
                    <a:close/>
                    <a:moveTo>
                      <a:pt x="59531" y="0"/>
                    </a:moveTo>
                    <a:lnTo>
                      <a:pt x="448469" y="0"/>
                    </a:lnTo>
                    <a:lnTo>
                      <a:pt x="508000" y="317500"/>
                    </a:lnTo>
                    <a:lnTo>
                      <a:pt x="480219" y="508000"/>
                    </a:lnTo>
                    <a:lnTo>
                      <a:pt x="31750" y="508000"/>
                    </a:lnTo>
                    <a:lnTo>
                      <a:pt x="0" y="31750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anchor="ctr"/>
              <a:lstStyle/>
              <a:p>
                <a:pPr marL="0" marR="0" lvl="0" indent="0" algn="ctr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3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1" name="TextBox 23"/>
              <p:cNvSpPr txBox="1"/>
              <p:nvPr/>
            </p:nvSpPr>
            <p:spPr>
              <a:xfrm>
                <a:off x="5342543" y="883958"/>
                <a:ext cx="1525906" cy="340995"/>
              </a:xfrm>
              <a:prstGeom prst="rect">
                <a:avLst/>
              </a:prstGeom>
              <a:noFill/>
            </p:spPr>
            <p:txBody>
              <a:bodyPr wrap="square" lIns="0" tIns="0" rIns="0" bIns="0" anchor="ctr"/>
              <a:lstStyle/>
              <a:p>
                <a:pPr marL="0" marR="0" lvl="0" indent="0" algn="ctr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4000" b="0" i="0" u="none" strike="noStrike" kern="0" cap="none" spc="0" normalizeH="0" baseline="0" noProof="0">
                    <a:ln>
                      <a:noFill/>
                    </a:ln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大  纲</a:t>
                </a: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540000" y="419735"/>
            <a:ext cx="504000" cy="504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360000" y="282575"/>
            <a:ext cx="504000" cy="504000"/>
          </a:xfrm>
          <a:prstGeom prst="rect">
            <a:avLst/>
          </a:prstGeom>
          <a:solidFill>
            <a:schemeClr val="bg1">
              <a:alpha val="0"/>
            </a:schemeClr>
          </a:solidFill>
          <a:ln w="12700" cmpd="sng">
            <a:solidFill>
              <a:schemeClr val="bg1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对角圆角矩形 1"/>
          <p:cNvSpPr/>
          <p:nvPr/>
        </p:nvSpPr>
        <p:spPr>
          <a:xfrm>
            <a:off x="949325" y="2479675"/>
            <a:ext cx="2417445" cy="1898015"/>
          </a:xfrm>
          <a:prstGeom prst="round2DiagRect">
            <a:avLst/>
          </a:prstGeom>
          <a:solidFill>
            <a:schemeClr val="bg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sz="200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551295" y="130627"/>
            <a:ext cx="8443595" cy="6474279"/>
          </a:xfrm>
          <a:prstGeom prst="rect">
            <a:avLst/>
          </a:prstGeom>
          <a:solidFill>
            <a:schemeClr val="bg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3613333" y="282576"/>
            <a:ext cx="8218668" cy="2591254"/>
          </a:xfrm>
          <a:prstGeom prst="rect">
            <a:avLst/>
          </a:prstGeom>
          <a:noFill/>
        </p:spPr>
        <p:txBody>
          <a:bodyPr wrap="square" rtlCol="0"/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3200" b="1" dirty="0">
                <a:solidFill>
                  <a:schemeClr val="bg1"/>
                </a:solidFill>
                <a:sym typeface="+mn-ea"/>
              </a:rPr>
              <a:t>改变塞音</a:t>
            </a:r>
            <a:endParaRPr lang="en-US" altLang="zh-CN" sz="3200" b="1" dirty="0">
              <a:solidFill>
                <a:schemeClr val="bg1"/>
              </a:solidFill>
              <a:sym typeface="+mn-ea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zh-CN" altLang="en-US" sz="2800" b="1" dirty="0">
                <a:solidFill>
                  <a:schemeClr val="bg1"/>
                </a:solidFill>
                <a:sym typeface="+mn-ea"/>
              </a:rPr>
              <a:t>塞音的音轨</a:t>
            </a:r>
          </a:p>
        </p:txBody>
      </p:sp>
      <p:sp>
        <p:nvSpPr>
          <p:cNvPr id="9" name="文本框 10">
            <a:extLst>
              <a:ext uri="{FF2B5EF4-FFF2-40B4-BE49-F238E27FC236}">
                <a16:creationId xmlns:a16="http://schemas.microsoft.com/office/drawing/2014/main" id="{754127B7-ABC0-47DF-978D-1F80EA53D92E}"/>
              </a:ext>
            </a:extLst>
          </p:cNvPr>
          <p:cNvSpPr txBox="1"/>
          <p:nvPr/>
        </p:nvSpPr>
        <p:spPr>
          <a:xfrm>
            <a:off x="949327" y="3086564"/>
            <a:ext cx="2396228" cy="435858"/>
          </a:xfrm>
          <a:prstGeom prst="rect">
            <a:avLst/>
          </a:prstGeom>
          <a:noFill/>
        </p:spPr>
        <p:txBody>
          <a:bodyPr wrap="none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3600" b="1" dirty="0">
                <a:solidFill>
                  <a:schemeClr val="bg1"/>
                </a:solidFill>
                <a:cs typeface="+mn-ea"/>
                <a:sym typeface="+mn-lt"/>
              </a:rPr>
              <a:t>参数合成</a:t>
            </a:r>
            <a:endParaRPr lang="en-US" altLang="zh-CN" sz="36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10" name="内容占位符 4">
            <a:extLst>
              <a:ext uri="{FF2B5EF4-FFF2-40B4-BE49-F238E27FC236}">
                <a16:creationId xmlns:a16="http://schemas.microsoft.com/office/drawing/2014/main" id="{39E15027-07F1-43A9-BAFB-4CC3D41EC4E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2371" y="1554150"/>
            <a:ext cx="5481442" cy="4333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068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="">
      <p:transition spd="slow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8"/>
          <p:cNvGrpSpPr/>
          <p:nvPr/>
        </p:nvGrpSpPr>
        <p:grpSpPr>
          <a:xfrm>
            <a:off x="1145652" y="1051590"/>
            <a:ext cx="2807020" cy="3129857"/>
            <a:chOff x="4693878" y="-802178"/>
            <a:chExt cx="2807022" cy="3129860"/>
          </a:xfrm>
        </p:grpSpPr>
        <p:sp>
          <p:nvSpPr>
            <p:cNvPr id="3" name="Freeform: Shape 25"/>
            <p:cNvSpPr/>
            <p:nvPr/>
          </p:nvSpPr>
          <p:spPr>
            <a:xfrm>
              <a:off x="4693878" y="-802178"/>
              <a:ext cx="2807022" cy="3129860"/>
            </a:xfrm>
            <a:custGeom>
              <a:avLst/>
              <a:gdLst>
                <a:gd name="connsiteX0" fmla="*/ 1124365 w 2248729"/>
                <a:gd name="connsiteY0" fmla="*/ 0 h 2507353"/>
                <a:gd name="connsiteX1" fmla="*/ 1257442 w 2248729"/>
                <a:gd name="connsiteY1" fmla="*/ 31576 h 2507353"/>
                <a:gd name="connsiteX2" fmla="*/ 2115652 w 2248729"/>
                <a:gd name="connsiteY2" fmla="*/ 527274 h 2507353"/>
                <a:gd name="connsiteX3" fmla="*/ 2248729 w 2248729"/>
                <a:gd name="connsiteY3" fmla="*/ 758148 h 2507353"/>
                <a:gd name="connsiteX4" fmla="*/ 2248729 w 2248729"/>
                <a:gd name="connsiteY4" fmla="*/ 1749546 h 2507353"/>
                <a:gd name="connsiteX5" fmla="*/ 2115652 w 2248729"/>
                <a:gd name="connsiteY5" fmla="*/ 1980419 h 2507353"/>
                <a:gd name="connsiteX6" fmla="*/ 1257442 w 2248729"/>
                <a:gd name="connsiteY6" fmla="*/ 2474760 h 2507353"/>
                <a:gd name="connsiteX7" fmla="*/ 991288 w 2248729"/>
                <a:gd name="connsiteY7" fmla="*/ 2474760 h 2507353"/>
                <a:gd name="connsiteX8" fmla="*/ 133077 w 2248729"/>
                <a:gd name="connsiteY8" fmla="*/ 1980419 h 2507353"/>
                <a:gd name="connsiteX9" fmla="*/ 0 w 2248729"/>
                <a:gd name="connsiteY9" fmla="*/ 1749546 h 2507353"/>
                <a:gd name="connsiteX10" fmla="*/ 0 w 2248729"/>
                <a:gd name="connsiteY10" fmla="*/ 758148 h 2507353"/>
                <a:gd name="connsiteX11" fmla="*/ 133077 w 2248729"/>
                <a:gd name="connsiteY11" fmla="*/ 527274 h 2507353"/>
                <a:gd name="connsiteX12" fmla="*/ 991288 w 2248729"/>
                <a:gd name="connsiteY12" fmla="*/ 31576 h 2507353"/>
                <a:gd name="connsiteX13" fmla="*/ 1124365 w 2248729"/>
                <a:gd name="connsiteY13" fmla="*/ 0 h 2507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48729" h="2507353">
                  <a:moveTo>
                    <a:pt x="1124365" y="0"/>
                  </a:moveTo>
                  <a:cubicBezTo>
                    <a:pt x="1172571" y="0"/>
                    <a:pt x="1220778" y="10526"/>
                    <a:pt x="1257442" y="31576"/>
                  </a:cubicBezTo>
                  <a:cubicBezTo>
                    <a:pt x="2115652" y="527274"/>
                    <a:pt x="2115652" y="527274"/>
                    <a:pt x="2115652" y="527274"/>
                  </a:cubicBezTo>
                  <a:cubicBezTo>
                    <a:pt x="2188980" y="569375"/>
                    <a:pt x="2248729" y="672589"/>
                    <a:pt x="2248729" y="758148"/>
                  </a:cubicBezTo>
                  <a:cubicBezTo>
                    <a:pt x="2248729" y="1749546"/>
                    <a:pt x="2248729" y="1749546"/>
                    <a:pt x="2248729" y="1749546"/>
                  </a:cubicBezTo>
                  <a:cubicBezTo>
                    <a:pt x="2248729" y="1833746"/>
                    <a:pt x="2188980" y="1936960"/>
                    <a:pt x="2115652" y="1980419"/>
                  </a:cubicBezTo>
                  <a:cubicBezTo>
                    <a:pt x="1257442" y="2474760"/>
                    <a:pt x="1257442" y="2474760"/>
                    <a:pt x="1257442" y="2474760"/>
                  </a:cubicBezTo>
                  <a:cubicBezTo>
                    <a:pt x="1184114" y="2518218"/>
                    <a:pt x="1064616" y="2518218"/>
                    <a:pt x="991288" y="2474760"/>
                  </a:cubicBezTo>
                  <a:cubicBezTo>
                    <a:pt x="133077" y="1980419"/>
                    <a:pt x="133077" y="1980419"/>
                    <a:pt x="133077" y="1980419"/>
                  </a:cubicBezTo>
                  <a:cubicBezTo>
                    <a:pt x="59749" y="1936960"/>
                    <a:pt x="0" y="1833746"/>
                    <a:pt x="0" y="1749546"/>
                  </a:cubicBezTo>
                  <a:lnTo>
                    <a:pt x="0" y="758148"/>
                  </a:lnTo>
                  <a:cubicBezTo>
                    <a:pt x="0" y="672589"/>
                    <a:pt x="59749" y="569375"/>
                    <a:pt x="133077" y="527274"/>
                  </a:cubicBezTo>
                  <a:cubicBezTo>
                    <a:pt x="991288" y="31576"/>
                    <a:pt x="991288" y="31576"/>
                    <a:pt x="991288" y="31576"/>
                  </a:cubicBezTo>
                  <a:cubicBezTo>
                    <a:pt x="1027952" y="10526"/>
                    <a:pt x="1076158" y="0"/>
                    <a:pt x="1124365" y="0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2222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1219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3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" name="Freeform: Shape 24"/>
            <p:cNvSpPr/>
            <p:nvPr/>
          </p:nvSpPr>
          <p:spPr>
            <a:xfrm>
              <a:off x="5081623" y="-368288"/>
              <a:ext cx="2028752" cy="2262080"/>
            </a:xfrm>
            <a:custGeom>
              <a:avLst/>
              <a:gdLst>
                <a:gd name="connsiteX0" fmla="*/ 1124365 w 2248729"/>
                <a:gd name="connsiteY0" fmla="*/ 0 h 2507353"/>
                <a:gd name="connsiteX1" fmla="*/ 1257442 w 2248729"/>
                <a:gd name="connsiteY1" fmla="*/ 31576 h 2507353"/>
                <a:gd name="connsiteX2" fmla="*/ 2115652 w 2248729"/>
                <a:gd name="connsiteY2" fmla="*/ 527274 h 2507353"/>
                <a:gd name="connsiteX3" fmla="*/ 2248729 w 2248729"/>
                <a:gd name="connsiteY3" fmla="*/ 758148 h 2507353"/>
                <a:gd name="connsiteX4" fmla="*/ 2248729 w 2248729"/>
                <a:gd name="connsiteY4" fmla="*/ 1749546 h 2507353"/>
                <a:gd name="connsiteX5" fmla="*/ 2115652 w 2248729"/>
                <a:gd name="connsiteY5" fmla="*/ 1980419 h 2507353"/>
                <a:gd name="connsiteX6" fmla="*/ 1257442 w 2248729"/>
                <a:gd name="connsiteY6" fmla="*/ 2474760 h 2507353"/>
                <a:gd name="connsiteX7" fmla="*/ 991288 w 2248729"/>
                <a:gd name="connsiteY7" fmla="*/ 2474760 h 2507353"/>
                <a:gd name="connsiteX8" fmla="*/ 133077 w 2248729"/>
                <a:gd name="connsiteY8" fmla="*/ 1980419 h 2507353"/>
                <a:gd name="connsiteX9" fmla="*/ 0 w 2248729"/>
                <a:gd name="connsiteY9" fmla="*/ 1749546 h 2507353"/>
                <a:gd name="connsiteX10" fmla="*/ 0 w 2248729"/>
                <a:gd name="connsiteY10" fmla="*/ 758148 h 2507353"/>
                <a:gd name="connsiteX11" fmla="*/ 133077 w 2248729"/>
                <a:gd name="connsiteY11" fmla="*/ 527274 h 2507353"/>
                <a:gd name="connsiteX12" fmla="*/ 991288 w 2248729"/>
                <a:gd name="connsiteY12" fmla="*/ 31576 h 2507353"/>
                <a:gd name="connsiteX13" fmla="*/ 1124365 w 2248729"/>
                <a:gd name="connsiteY13" fmla="*/ 0 h 2507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48729" h="2507353">
                  <a:moveTo>
                    <a:pt x="1124365" y="0"/>
                  </a:moveTo>
                  <a:cubicBezTo>
                    <a:pt x="1172571" y="0"/>
                    <a:pt x="1220778" y="10526"/>
                    <a:pt x="1257442" y="31576"/>
                  </a:cubicBezTo>
                  <a:cubicBezTo>
                    <a:pt x="2115652" y="527274"/>
                    <a:pt x="2115652" y="527274"/>
                    <a:pt x="2115652" y="527274"/>
                  </a:cubicBezTo>
                  <a:cubicBezTo>
                    <a:pt x="2188980" y="569375"/>
                    <a:pt x="2248729" y="672589"/>
                    <a:pt x="2248729" y="758148"/>
                  </a:cubicBezTo>
                  <a:cubicBezTo>
                    <a:pt x="2248729" y="1749546"/>
                    <a:pt x="2248729" y="1749546"/>
                    <a:pt x="2248729" y="1749546"/>
                  </a:cubicBezTo>
                  <a:cubicBezTo>
                    <a:pt x="2248729" y="1833746"/>
                    <a:pt x="2188980" y="1936960"/>
                    <a:pt x="2115652" y="1980419"/>
                  </a:cubicBezTo>
                  <a:cubicBezTo>
                    <a:pt x="1257442" y="2474760"/>
                    <a:pt x="1257442" y="2474760"/>
                    <a:pt x="1257442" y="2474760"/>
                  </a:cubicBezTo>
                  <a:cubicBezTo>
                    <a:pt x="1184114" y="2518218"/>
                    <a:pt x="1064616" y="2518218"/>
                    <a:pt x="991288" y="2474760"/>
                  </a:cubicBezTo>
                  <a:cubicBezTo>
                    <a:pt x="133077" y="1980419"/>
                    <a:pt x="133077" y="1980419"/>
                    <a:pt x="133077" y="1980419"/>
                  </a:cubicBezTo>
                  <a:cubicBezTo>
                    <a:pt x="59749" y="1936960"/>
                    <a:pt x="0" y="1833746"/>
                    <a:pt x="0" y="1749546"/>
                  </a:cubicBezTo>
                  <a:lnTo>
                    <a:pt x="0" y="758148"/>
                  </a:lnTo>
                  <a:cubicBezTo>
                    <a:pt x="0" y="672589"/>
                    <a:pt x="59749" y="569375"/>
                    <a:pt x="133077" y="527274"/>
                  </a:cubicBezTo>
                  <a:cubicBezTo>
                    <a:pt x="991288" y="31576"/>
                    <a:pt x="991288" y="31576"/>
                    <a:pt x="991288" y="31576"/>
                  </a:cubicBezTo>
                  <a:cubicBezTo>
                    <a:pt x="1027952" y="10526"/>
                    <a:pt x="1076158" y="0"/>
                    <a:pt x="1124365" y="0"/>
                  </a:cubicBez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2222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1219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3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" name="Freeform: Shape 19"/>
            <p:cNvSpPr/>
            <p:nvPr/>
          </p:nvSpPr>
          <p:spPr>
            <a:xfrm>
              <a:off x="5411924" y="0"/>
              <a:ext cx="1368152" cy="1525504"/>
            </a:xfrm>
            <a:custGeom>
              <a:avLst/>
              <a:gdLst>
                <a:gd name="connsiteX0" fmla="*/ 1124365 w 2248729"/>
                <a:gd name="connsiteY0" fmla="*/ 0 h 2507353"/>
                <a:gd name="connsiteX1" fmla="*/ 1257442 w 2248729"/>
                <a:gd name="connsiteY1" fmla="*/ 31576 h 2507353"/>
                <a:gd name="connsiteX2" fmla="*/ 2115652 w 2248729"/>
                <a:gd name="connsiteY2" fmla="*/ 527274 h 2507353"/>
                <a:gd name="connsiteX3" fmla="*/ 2248729 w 2248729"/>
                <a:gd name="connsiteY3" fmla="*/ 758148 h 2507353"/>
                <a:gd name="connsiteX4" fmla="*/ 2248729 w 2248729"/>
                <a:gd name="connsiteY4" fmla="*/ 1749546 h 2507353"/>
                <a:gd name="connsiteX5" fmla="*/ 2115652 w 2248729"/>
                <a:gd name="connsiteY5" fmla="*/ 1980419 h 2507353"/>
                <a:gd name="connsiteX6" fmla="*/ 1257442 w 2248729"/>
                <a:gd name="connsiteY6" fmla="*/ 2474760 h 2507353"/>
                <a:gd name="connsiteX7" fmla="*/ 991288 w 2248729"/>
                <a:gd name="connsiteY7" fmla="*/ 2474760 h 2507353"/>
                <a:gd name="connsiteX8" fmla="*/ 133077 w 2248729"/>
                <a:gd name="connsiteY8" fmla="*/ 1980419 h 2507353"/>
                <a:gd name="connsiteX9" fmla="*/ 0 w 2248729"/>
                <a:gd name="connsiteY9" fmla="*/ 1749546 h 2507353"/>
                <a:gd name="connsiteX10" fmla="*/ 0 w 2248729"/>
                <a:gd name="connsiteY10" fmla="*/ 758148 h 2507353"/>
                <a:gd name="connsiteX11" fmla="*/ 133077 w 2248729"/>
                <a:gd name="connsiteY11" fmla="*/ 527274 h 2507353"/>
                <a:gd name="connsiteX12" fmla="*/ 991288 w 2248729"/>
                <a:gd name="connsiteY12" fmla="*/ 31576 h 2507353"/>
                <a:gd name="connsiteX13" fmla="*/ 1124365 w 2248729"/>
                <a:gd name="connsiteY13" fmla="*/ 0 h 2507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48729" h="2507353">
                  <a:moveTo>
                    <a:pt x="1124365" y="0"/>
                  </a:moveTo>
                  <a:cubicBezTo>
                    <a:pt x="1172571" y="0"/>
                    <a:pt x="1220778" y="10526"/>
                    <a:pt x="1257442" y="31576"/>
                  </a:cubicBezTo>
                  <a:cubicBezTo>
                    <a:pt x="2115652" y="527274"/>
                    <a:pt x="2115652" y="527274"/>
                    <a:pt x="2115652" y="527274"/>
                  </a:cubicBezTo>
                  <a:cubicBezTo>
                    <a:pt x="2188980" y="569375"/>
                    <a:pt x="2248729" y="672589"/>
                    <a:pt x="2248729" y="758148"/>
                  </a:cubicBezTo>
                  <a:cubicBezTo>
                    <a:pt x="2248729" y="1749546"/>
                    <a:pt x="2248729" y="1749546"/>
                    <a:pt x="2248729" y="1749546"/>
                  </a:cubicBezTo>
                  <a:cubicBezTo>
                    <a:pt x="2248729" y="1833746"/>
                    <a:pt x="2188980" y="1936960"/>
                    <a:pt x="2115652" y="1980419"/>
                  </a:cubicBezTo>
                  <a:cubicBezTo>
                    <a:pt x="1257442" y="2474760"/>
                    <a:pt x="1257442" y="2474760"/>
                    <a:pt x="1257442" y="2474760"/>
                  </a:cubicBezTo>
                  <a:cubicBezTo>
                    <a:pt x="1184114" y="2518218"/>
                    <a:pt x="1064616" y="2518218"/>
                    <a:pt x="991288" y="2474760"/>
                  </a:cubicBezTo>
                  <a:cubicBezTo>
                    <a:pt x="133077" y="1980419"/>
                    <a:pt x="133077" y="1980419"/>
                    <a:pt x="133077" y="1980419"/>
                  </a:cubicBezTo>
                  <a:cubicBezTo>
                    <a:pt x="59749" y="1936960"/>
                    <a:pt x="0" y="1833746"/>
                    <a:pt x="0" y="1749546"/>
                  </a:cubicBezTo>
                  <a:lnTo>
                    <a:pt x="0" y="758148"/>
                  </a:lnTo>
                  <a:cubicBezTo>
                    <a:pt x="0" y="672589"/>
                    <a:pt x="59749" y="569375"/>
                    <a:pt x="133077" y="527274"/>
                  </a:cubicBezTo>
                  <a:cubicBezTo>
                    <a:pt x="991288" y="31576"/>
                    <a:pt x="991288" y="31576"/>
                    <a:pt x="991288" y="31576"/>
                  </a:cubicBezTo>
                  <a:cubicBezTo>
                    <a:pt x="1027952" y="10526"/>
                    <a:pt x="1076158" y="0"/>
                    <a:pt x="1124365" y="0"/>
                  </a:cubicBezTo>
                  <a:close/>
                </a:path>
              </a:pathLst>
            </a:custGeom>
            <a:solidFill>
              <a:schemeClr val="bg1"/>
            </a:solidFill>
            <a:ln w="2222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1219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6000" b="1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02</a:t>
              </a:r>
              <a:endParaRPr kumimoji="0" sz="60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10" name="Rectangle 27"/>
          <p:cNvSpPr/>
          <p:nvPr/>
        </p:nvSpPr>
        <p:spPr>
          <a:xfrm>
            <a:off x="638026" y="4209736"/>
            <a:ext cx="3822272" cy="734493"/>
          </a:xfrm>
          <a:prstGeom prst="rect">
            <a:avLst/>
          </a:prstGeom>
        </p:spPr>
        <p:txBody>
          <a:bodyPr wrap="none" lIns="192000" tIns="0" rIns="192000" bIns="0">
            <a:noAutofit/>
          </a:bodyPr>
          <a:lstStyle/>
          <a:p>
            <a:pPr algn="ctr"/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语音识别</a:t>
            </a:r>
          </a:p>
        </p:txBody>
      </p:sp>
    </p:spTree>
    <p:extLst>
      <p:ext uri="{BB962C8B-B14F-4D97-AF65-F5344CB8AC3E}">
        <p14:creationId xmlns:p14="http://schemas.microsoft.com/office/powerpoint/2010/main" val="2095023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540000" y="419735"/>
            <a:ext cx="504000" cy="504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360000" y="282575"/>
            <a:ext cx="504000" cy="504000"/>
          </a:xfrm>
          <a:prstGeom prst="rect">
            <a:avLst/>
          </a:prstGeom>
          <a:solidFill>
            <a:schemeClr val="bg1">
              <a:alpha val="0"/>
            </a:schemeClr>
          </a:solidFill>
          <a:ln w="12700" cmpd="sng">
            <a:solidFill>
              <a:schemeClr val="bg1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949325" y="2479675"/>
            <a:ext cx="2417445" cy="1898015"/>
            <a:chOff x="676275" y="1709058"/>
            <a:chExt cx="1543050" cy="1105719"/>
          </a:xfrm>
        </p:grpSpPr>
        <p:sp>
          <p:nvSpPr>
            <p:cNvPr id="3" name="对角圆角矩形 1"/>
            <p:cNvSpPr/>
            <p:nvPr/>
          </p:nvSpPr>
          <p:spPr>
            <a:xfrm>
              <a:off x="676275" y="1709058"/>
              <a:ext cx="1543050" cy="1105719"/>
            </a:xfrm>
            <a:prstGeom prst="round2DiagRect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sz="200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4" name="文本框 10"/>
            <p:cNvSpPr txBox="1"/>
            <p:nvPr/>
          </p:nvSpPr>
          <p:spPr>
            <a:xfrm>
              <a:off x="676276" y="2062611"/>
              <a:ext cx="1529507" cy="253916"/>
            </a:xfrm>
            <a:prstGeom prst="rect">
              <a:avLst/>
            </a:prstGeom>
            <a:noFill/>
          </p:spPr>
          <p:txBody>
            <a:bodyPr wrap="none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3600" b="1">
                  <a:solidFill>
                    <a:schemeClr val="bg1"/>
                  </a:solidFill>
                  <a:cs typeface="+mn-ea"/>
                  <a:sym typeface="+mn-lt"/>
                </a:rPr>
                <a:t>定义</a:t>
              </a:r>
            </a:p>
          </p:txBody>
        </p:sp>
      </p:grpSp>
      <p:sp>
        <p:nvSpPr>
          <p:cNvPr id="5" name="矩形 4"/>
          <p:cNvSpPr/>
          <p:nvPr/>
        </p:nvSpPr>
        <p:spPr>
          <a:xfrm>
            <a:off x="3507740" y="1599577"/>
            <a:ext cx="8357689" cy="3266349"/>
          </a:xfrm>
          <a:prstGeom prst="rect">
            <a:avLst/>
          </a:prstGeom>
          <a:solidFill>
            <a:schemeClr val="bg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3613785" y="1758327"/>
            <a:ext cx="8131901" cy="2857228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zh-CN" altLang="en-US" sz="4000" b="1" dirty="0">
                <a:solidFill>
                  <a:schemeClr val="bg1"/>
                </a:solidFill>
                <a:sym typeface="+mn-ea"/>
              </a:rPr>
              <a:t>语音识别</a:t>
            </a:r>
          </a:p>
          <a:p>
            <a:pPr lvl="1"/>
            <a:r>
              <a:rPr lang="zh-CN" altLang="en-US" sz="3200" b="1" dirty="0">
                <a:solidFill>
                  <a:schemeClr val="bg1"/>
                </a:solidFill>
                <a:sym typeface="+mn-ea"/>
              </a:rPr>
              <a:t>语音识别指让机器听懂人类说的话。</a:t>
            </a:r>
          </a:p>
          <a:p>
            <a:pPr lvl="1"/>
            <a:r>
              <a:rPr lang="zh-CN" altLang="en-US" sz="3200" b="1" dirty="0">
                <a:solidFill>
                  <a:schemeClr val="bg1"/>
                </a:solidFill>
                <a:sym typeface="+mn-ea"/>
              </a:rPr>
              <a:t>本讲介绍一个由机器识别</a:t>
            </a:r>
            <a:r>
              <a:rPr lang="en-US" altLang="zh-CN" sz="3200" b="1" dirty="0">
                <a:solidFill>
                  <a:schemeClr val="bg1"/>
                </a:solidFill>
                <a:sym typeface="+mn-ea"/>
              </a:rPr>
              <a:t>a</a:t>
            </a:r>
            <a:r>
              <a:rPr lang="zh-CN" altLang="en-US" sz="3200" b="1" dirty="0">
                <a:solidFill>
                  <a:schemeClr val="bg1"/>
                </a:solidFill>
                <a:sym typeface="+mn-ea"/>
              </a:rPr>
              <a:t>、</a:t>
            </a:r>
            <a:r>
              <a:rPr lang="en-US" altLang="zh-CN" sz="3200" b="1" dirty="0">
                <a:solidFill>
                  <a:schemeClr val="bg1"/>
                </a:solidFill>
                <a:sym typeface="+mn-ea"/>
              </a:rPr>
              <a:t>i</a:t>
            </a:r>
            <a:r>
              <a:rPr lang="zh-CN" altLang="en-US" sz="3200" b="1" dirty="0">
                <a:solidFill>
                  <a:schemeClr val="bg1"/>
                </a:solidFill>
                <a:sym typeface="+mn-ea"/>
              </a:rPr>
              <a:t>、</a:t>
            </a:r>
            <a:r>
              <a:rPr lang="en-US" altLang="zh-CN" sz="3200" b="1" dirty="0">
                <a:solidFill>
                  <a:schemeClr val="bg1"/>
                </a:solidFill>
                <a:sym typeface="+mn-ea"/>
              </a:rPr>
              <a:t>u</a:t>
            </a:r>
            <a:r>
              <a:rPr lang="zh-CN" altLang="en-US" sz="3200" b="1" dirty="0">
                <a:solidFill>
                  <a:schemeClr val="bg1"/>
                </a:solidFill>
                <a:sym typeface="+mn-ea"/>
              </a:rPr>
              <a:t>三个元音的案例。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="">
      <p:transition spd="slow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540000" y="419735"/>
            <a:ext cx="504000" cy="504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360000" y="282575"/>
            <a:ext cx="504000" cy="504000"/>
          </a:xfrm>
          <a:prstGeom prst="rect">
            <a:avLst/>
          </a:prstGeom>
          <a:solidFill>
            <a:schemeClr val="bg1">
              <a:alpha val="0"/>
            </a:schemeClr>
          </a:solidFill>
          <a:ln w="12700" cmpd="sng">
            <a:solidFill>
              <a:schemeClr val="bg1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949325" y="2479675"/>
            <a:ext cx="2417445" cy="1898015"/>
            <a:chOff x="676275" y="1709058"/>
            <a:chExt cx="1543050" cy="1105719"/>
          </a:xfrm>
        </p:grpSpPr>
        <p:sp>
          <p:nvSpPr>
            <p:cNvPr id="3" name="对角圆角矩形 1"/>
            <p:cNvSpPr/>
            <p:nvPr/>
          </p:nvSpPr>
          <p:spPr>
            <a:xfrm>
              <a:off x="676275" y="1709058"/>
              <a:ext cx="1543050" cy="1105719"/>
            </a:xfrm>
            <a:prstGeom prst="round2DiagRect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sz="200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4" name="文本框 10"/>
            <p:cNvSpPr txBox="1"/>
            <p:nvPr/>
          </p:nvSpPr>
          <p:spPr>
            <a:xfrm>
              <a:off x="676276" y="2062611"/>
              <a:ext cx="1529507" cy="253916"/>
            </a:xfrm>
            <a:prstGeom prst="rect">
              <a:avLst/>
            </a:prstGeom>
            <a:noFill/>
          </p:spPr>
          <p:txBody>
            <a:bodyPr wrap="none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3600" b="1" dirty="0">
                  <a:solidFill>
                    <a:schemeClr val="bg1"/>
                  </a:solidFill>
                  <a:cs typeface="+mn-ea"/>
                  <a:sym typeface="+mn-lt"/>
                </a:rPr>
                <a:t>历史</a:t>
              </a:r>
              <a:endParaRPr lang="en-US" altLang="zh-CN" sz="36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5" name="矩形 4"/>
          <p:cNvSpPr/>
          <p:nvPr/>
        </p:nvSpPr>
        <p:spPr>
          <a:xfrm>
            <a:off x="3679371" y="315686"/>
            <a:ext cx="8305799" cy="6248400"/>
          </a:xfrm>
          <a:prstGeom prst="rect">
            <a:avLst/>
          </a:prstGeom>
          <a:solidFill>
            <a:schemeClr val="bg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3755571" y="419735"/>
            <a:ext cx="8098971" cy="5972901"/>
          </a:xfrm>
          <a:prstGeom prst="rect">
            <a:avLst/>
          </a:prstGeom>
          <a:noFill/>
        </p:spPr>
        <p:txBody>
          <a:bodyPr wrap="square" rtlCol="0"/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3200" b="1" dirty="0">
                <a:solidFill>
                  <a:schemeClr val="bg1"/>
                </a:solidFill>
                <a:sym typeface="+mn-ea"/>
              </a:rPr>
              <a:t>语音识别简史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n-US" altLang="zh-CN" sz="2800" b="1" dirty="0">
                <a:solidFill>
                  <a:schemeClr val="bg1"/>
                </a:solidFill>
                <a:sym typeface="+mn-ea"/>
              </a:rPr>
              <a:t>1952</a:t>
            </a:r>
            <a:r>
              <a:rPr lang="zh-CN" altLang="en-US" sz="2800" b="1" dirty="0">
                <a:solidFill>
                  <a:schemeClr val="bg1"/>
                </a:solidFill>
                <a:sym typeface="+mn-ea"/>
              </a:rPr>
              <a:t>年，</a:t>
            </a:r>
            <a:r>
              <a:rPr lang="en-US" altLang="zh-CN" sz="2800" b="1" dirty="0">
                <a:solidFill>
                  <a:schemeClr val="bg1"/>
                </a:solidFill>
                <a:sym typeface="+mn-ea"/>
              </a:rPr>
              <a:t>Bell</a:t>
            </a:r>
            <a:r>
              <a:rPr lang="zh-CN" altLang="en-US" sz="2800" b="1" dirty="0">
                <a:solidFill>
                  <a:schemeClr val="bg1"/>
                </a:solidFill>
                <a:sym typeface="+mn-ea"/>
              </a:rPr>
              <a:t>实验室，十个英文数字</a:t>
            </a:r>
            <a:endParaRPr lang="en-US" altLang="zh-CN" sz="2800" b="1" dirty="0">
              <a:solidFill>
                <a:schemeClr val="bg1"/>
              </a:solidFill>
              <a:sym typeface="+mn-ea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n-US" altLang="zh-CN" sz="2800" b="1" dirty="0">
                <a:solidFill>
                  <a:schemeClr val="bg1"/>
                </a:solidFill>
                <a:sym typeface="+mn-ea"/>
              </a:rPr>
              <a:t>1959</a:t>
            </a:r>
            <a:r>
              <a:rPr lang="zh-CN" altLang="en-US" sz="2800" b="1" dirty="0">
                <a:solidFill>
                  <a:schemeClr val="bg1"/>
                </a:solidFill>
                <a:sym typeface="+mn-ea"/>
              </a:rPr>
              <a:t>年，中科院，普通话元音</a:t>
            </a:r>
            <a:endParaRPr lang="en-US" altLang="zh-CN" sz="2800" b="1" dirty="0">
              <a:solidFill>
                <a:schemeClr val="bg1"/>
              </a:solidFill>
              <a:sym typeface="+mn-ea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n-US" altLang="zh-CN" sz="2800" b="1" dirty="0">
                <a:solidFill>
                  <a:schemeClr val="bg1"/>
                </a:solidFill>
                <a:sym typeface="+mn-ea"/>
              </a:rPr>
              <a:t>1960</a:t>
            </a:r>
            <a:r>
              <a:rPr lang="zh-CN" altLang="en-US" sz="2800" b="1" dirty="0">
                <a:solidFill>
                  <a:schemeClr val="bg1"/>
                </a:solidFill>
                <a:sym typeface="+mn-ea"/>
              </a:rPr>
              <a:t>年，伦敦大学，有限词汇与说话人</a:t>
            </a:r>
            <a:endParaRPr lang="en-US" altLang="zh-CN" sz="2800" b="1" dirty="0">
              <a:solidFill>
                <a:schemeClr val="bg1"/>
              </a:solidFill>
              <a:sym typeface="+mn-ea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n-US" altLang="zh-CN" sz="2800" b="1" dirty="0">
                <a:solidFill>
                  <a:schemeClr val="bg1"/>
                </a:solidFill>
                <a:sym typeface="+mn-ea"/>
              </a:rPr>
              <a:t>1988</a:t>
            </a:r>
            <a:r>
              <a:rPr lang="zh-CN" altLang="en-US" sz="2800" b="1" dirty="0">
                <a:solidFill>
                  <a:schemeClr val="bg1"/>
                </a:solidFill>
                <a:sym typeface="+mn-ea"/>
              </a:rPr>
              <a:t>年，卡内基梅隆大学</a:t>
            </a:r>
            <a:r>
              <a:rPr lang="en-US" altLang="zh-CN" sz="2800" b="1" dirty="0">
                <a:solidFill>
                  <a:schemeClr val="bg1"/>
                </a:solidFill>
                <a:sym typeface="+mn-ea"/>
              </a:rPr>
              <a:t>HMM</a:t>
            </a:r>
            <a:r>
              <a:rPr lang="zh-CN" altLang="en-US" sz="2800" b="1" dirty="0">
                <a:solidFill>
                  <a:schemeClr val="bg1"/>
                </a:solidFill>
                <a:sym typeface="+mn-ea"/>
              </a:rPr>
              <a:t>模型识别</a:t>
            </a:r>
            <a:endParaRPr lang="en-US" altLang="zh-CN" sz="2800" b="1" dirty="0">
              <a:solidFill>
                <a:schemeClr val="bg1"/>
              </a:solidFill>
              <a:sym typeface="+mn-ea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n-US" altLang="zh-CN" sz="2800" b="1" dirty="0">
                <a:solidFill>
                  <a:schemeClr val="bg1"/>
                </a:solidFill>
                <a:sym typeface="+mn-ea"/>
              </a:rPr>
              <a:t>……</a:t>
            </a:r>
            <a:endParaRPr lang="zh-CN" altLang="en-US" sz="2800" b="1" dirty="0">
              <a:solidFill>
                <a:schemeClr val="bg1"/>
              </a:solidFill>
              <a:sym typeface="+mn-ea"/>
            </a:endParaRPr>
          </a:p>
          <a:p>
            <a:pPr lvl="1"/>
            <a:endParaRPr lang="zh-CN" altLang="en-US" sz="3200" b="1" dirty="0">
              <a:solidFill>
                <a:schemeClr val="bg1"/>
              </a:solidFill>
              <a:sym typeface="+mn-ea"/>
            </a:endParaRPr>
          </a:p>
          <a:p>
            <a:pPr lvl="1"/>
            <a:endParaRPr lang="zh-CN" altLang="en-US" sz="3200" b="1" dirty="0">
              <a:solidFill>
                <a:schemeClr val="bg1"/>
              </a:solidFill>
              <a:sym typeface="+mn-ea"/>
            </a:endParaRPr>
          </a:p>
          <a:p>
            <a:pPr lvl="1"/>
            <a:endParaRPr lang="zh-CN" altLang="en-US" sz="3200" b="1" dirty="0">
              <a:solidFill>
                <a:schemeClr val="bg1"/>
              </a:solidFill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25875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="">
      <p:transition spd="slow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540000" y="419735"/>
            <a:ext cx="504000" cy="504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360000" y="282575"/>
            <a:ext cx="504000" cy="504000"/>
          </a:xfrm>
          <a:prstGeom prst="rect">
            <a:avLst/>
          </a:prstGeom>
          <a:solidFill>
            <a:schemeClr val="bg1">
              <a:alpha val="0"/>
            </a:schemeClr>
          </a:solidFill>
          <a:ln w="12700" cmpd="sng">
            <a:solidFill>
              <a:schemeClr val="bg1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949325" y="2479675"/>
            <a:ext cx="2417445" cy="1898015"/>
            <a:chOff x="676275" y="1709058"/>
            <a:chExt cx="1543050" cy="1105719"/>
          </a:xfrm>
        </p:grpSpPr>
        <p:sp>
          <p:nvSpPr>
            <p:cNvPr id="3" name="对角圆角矩形 1"/>
            <p:cNvSpPr/>
            <p:nvPr/>
          </p:nvSpPr>
          <p:spPr>
            <a:xfrm>
              <a:off x="676275" y="1709058"/>
              <a:ext cx="1543050" cy="1105719"/>
            </a:xfrm>
            <a:prstGeom prst="round2DiagRect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sz="200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4" name="文本框 10"/>
            <p:cNvSpPr txBox="1"/>
            <p:nvPr/>
          </p:nvSpPr>
          <p:spPr>
            <a:xfrm>
              <a:off x="676276" y="2062611"/>
              <a:ext cx="1529507" cy="253916"/>
            </a:xfrm>
            <a:prstGeom prst="rect">
              <a:avLst/>
            </a:prstGeom>
            <a:noFill/>
          </p:spPr>
          <p:txBody>
            <a:bodyPr wrap="none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3600" b="1">
                  <a:solidFill>
                    <a:schemeClr val="bg1"/>
                  </a:solidFill>
                  <a:cs typeface="+mn-ea"/>
                  <a:sym typeface="+mn-lt"/>
                </a:rPr>
                <a:t>一般流程</a:t>
              </a:r>
            </a:p>
          </p:txBody>
        </p:sp>
      </p:grpSp>
      <p:sp>
        <p:nvSpPr>
          <p:cNvPr id="5" name="矩形 4"/>
          <p:cNvSpPr/>
          <p:nvPr/>
        </p:nvSpPr>
        <p:spPr>
          <a:xfrm>
            <a:off x="3580130" y="1142365"/>
            <a:ext cx="8611870" cy="4859020"/>
          </a:xfrm>
          <a:prstGeom prst="rect">
            <a:avLst/>
          </a:prstGeom>
          <a:solidFill>
            <a:schemeClr val="bg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3613785" y="1301115"/>
            <a:ext cx="8329295" cy="4611370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zh-CN" altLang="en-US" sz="4000" b="1" dirty="0">
                <a:solidFill>
                  <a:schemeClr val="bg1"/>
                </a:solidFill>
                <a:sym typeface="+mn-ea"/>
              </a:rPr>
              <a:t>语音识别的一般流程</a:t>
            </a:r>
            <a:endParaRPr lang="en-US" altLang="zh-CN" sz="4000" b="1" dirty="0">
              <a:solidFill>
                <a:schemeClr val="bg1"/>
              </a:solidFill>
              <a:sym typeface="+mn-ea"/>
            </a:endParaRPr>
          </a:p>
          <a:p>
            <a:r>
              <a:rPr lang="zh-CN" altLang="en-US" sz="2800" b="1" dirty="0">
                <a:solidFill>
                  <a:schemeClr val="bg1"/>
                </a:solidFill>
                <a:sym typeface="+mn-ea"/>
              </a:rPr>
              <a:t>（张雪英</a:t>
            </a:r>
            <a:r>
              <a:rPr lang="en-US" altLang="zh-CN" sz="2800" b="1" dirty="0">
                <a:solidFill>
                  <a:schemeClr val="bg1"/>
                </a:solidFill>
                <a:sym typeface="+mn-ea"/>
              </a:rPr>
              <a:t>2016:172</a:t>
            </a:r>
            <a:r>
              <a:rPr lang="zh-CN" altLang="en-US" sz="2800" b="1" dirty="0">
                <a:solidFill>
                  <a:schemeClr val="bg1"/>
                </a:solidFill>
                <a:sym typeface="+mn-ea"/>
              </a:rPr>
              <a:t>）</a:t>
            </a:r>
            <a:endParaRPr lang="zh-CN" altLang="en-US" sz="4000" b="1" dirty="0">
              <a:solidFill>
                <a:schemeClr val="bg1"/>
              </a:solidFill>
              <a:sym typeface="+mn-ea"/>
            </a:endParaRPr>
          </a:p>
          <a:p>
            <a:pPr lvl="1"/>
            <a:endParaRPr lang="zh-CN" altLang="en-US" sz="3200" b="1" dirty="0">
              <a:solidFill>
                <a:schemeClr val="bg1"/>
              </a:solidFill>
              <a:sym typeface="+mn-ea"/>
            </a:endParaRPr>
          </a:p>
        </p:txBody>
      </p:sp>
      <p:sp>
        <p:nvSpPr>
          <p:cNvPr id="13" name="右箭头 12"/>
          <p:cNvSpPr/>
          <p:nvPr/>
        </p:nvSpPr>
        <p:spPr>
          <a:xfrm>
            <a:off x="3712029" y="3341913"/>
            <a:ext cx="1099457" cy="402771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4996543" y="3026228"/>
            <a:ext cx="1262743" cy="10668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000" b="1" dirty="0"/>
              <a:t>预处理</a:t>
            </a:r>
          </a:p>
        </p:txBody>
      </p:sp>
      <p:sp>
        <p:nvSpPr>
          <p:cNvPr id="15" name="矩形 14"/>
          <p:cNvSpPr/>
          <p:nvPr/>
        </p:nvSpPr>
        <p:spPr>
          <a:xfrm>
            <a:off x="7157358" y="3026228"/>
            <a:ext cx="1262743" cy="10668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000" b="1" dirty="0"/>
              <a:t>特征提取</a:t>
            </a:r>
          </a:p>
        </p:txBody>
      </p:sp>
      <p:sp>
        <p:nvSpPr>
          <p:cNvPr id="16" name="矩形 15"/>
          <p:cNvSpPr/>
          <p:nvPr/>
        </p:nvSpPr>
        <p:spPr>
          <a:xfrm>
            <a:off x="9318172" y="3026228"/>
            <a:ext cx="1262743" cy="10668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000" b="1" dirty="0"/>
              <a:t>训练识别网络</a:t>
            </a:r>
          </a:p>
        </p:txBody>
      </p:sp>
      <p:sp>
        <p:nvSpPr>
          <p:cNvPr id="18" name="右箭头 17"/>
          <p:cNvSpPr/>
          <p:nvPr/>
        </p:nvSpPr>
        <p:spPr>
          <a:xfrm>
            <a:off x="6379030" y="3352798"/>
            <a:ext cx="653142" cy="391886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右箭头 18"/>
          <p:cNvSpPr/>
          <p:nvPr/>
        </p:nvSpPr>
        <p:spPr>
          <a:xfrm>
            <a:off x="8567059" y="3352798"/>
            <a:ext cx="653142" cy="391886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右箭头 19"/>
          <p:cNvSpPr/>
          <p:nvPr/>
        </p:nvSpPr>
        <p:spPr>
          <a:xfrm>
            <a:off x="10700657" y="3341913"/>
            <a:ext cx="1099457" cy="402771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3657601" y="2993571"/>
            <a:ext cx="1034143" cy="33745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28600" indent="0">
              <a:buNone/>
            </a:pPr>
            <a:r>
              <a:rPr lang="zh-CN" altLang="en-US" b="1" dirty="0">
                <a:solidFill>
                  <a:schemeClr val="bg1"/>
                </a:solidFill>
                <a:sym typeface="+mn-ea"/>
              </a:rPr>
              <a:t>输入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0624458" y="2993571"/>
            <a:ext cx="1034143" cy="33745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28600" indent="0">
              <a:buNone/>
            </a:pPr>
            <a:r>
              <a:rPr lang="zh-CN" altLang="en-US" b="1" dirty="0">
                <a:solidFill>
                  <a:schemeClr val="bg1"/>
                </a:solidFill>
                <a:sym typeface="+mn-ea"/>
              </a:rPr>
              <a:t>输出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="">
      <p:transition spd="slow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540000" y="419735"/>
            <a:ext cx="504000" cy="504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360000" y="282575"/>
            <a:ext cx="504000" cy="504000"/>
          </a:xfrm>
          <a:prstGeom prst="rect">
            <a:avLst/>
          </a:prstGeom>
          <a:solidFill>
            <a:schemeClr val="bg1">
              <a:alpha val="0"/>
            </a:schemeClr>
          </a:solidFill>
          <a:ln w="12700" cmpd="sng">
            <a:solidFill>
              <a:schemeClr val="bg1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949325" y="2479675"/>
            <a:ext cx="2417445" cy="1898015"/>
            <a:chOff x="676275" y="1709058"/>
            <a:chExt cx="1543050" cy="1105719"/>
          </a:xfrm>
        </p:grpSpPr>
        <p:sp>
          <p:nvSpPr>
            <p:cNvPr id="3" name="对角圆角矩形 1"/>
            <p:cNvSpPr/>
            <p:nvPr/>
          </p:nvSpPr>
          <p:spPr>
            <a:xfrm>
              <a:off x="676275" y="1709058"/>
              <a:ext cx="1543050" cy="1105719"/>
            </a:xfrm>
            <a:prstGeom prst="round2DiagRect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sz="200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4" name="文本框 10"/>
            <p:cNvSpPr txBox="1"/>
            <p:nvPr/>
          </p:nvSpPr>
          <p:spPr>
            <a:xfrm>
              <a:off x="676276" y="2062611"/>
              <a:ext cx="1529507" cy="253916"/>
            </a:xfrm>
            <a:prstGeom prst="rect">
              <a:avLst/>
            </a:prstGeom>
            <a:noFill/>
          </p:spPr>
          <p:txBody>
            <a:bodyPr wrap="none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3600" b="1" dirty="0">
                  <a:solidFill>
                    <a:schemeClr val="bg1"/>
                  </a:solidFill>
                  <a:cs typeface="+mn-ea"/>
                  <a:sym typeface="+mn-lt"/>
                </a:rPr>
                <a:t>特征提取</a:t>
              </a:r>
            </a:p>
          </p:txBody>
        </p:sp>
      </p:grpSp>
      <p:sp>
        <p:nvSpPr>
          <p:cNvPr id="5" name="矩形 4"/>
          <p:cNvSpPr/>
          <p:nvPr/>
        </p:nvSpPr>
        <p:spPr>
          <a:xfrm>
            <a:off x="3507740" y="1599577"/>
            <a:ext cx="8357689" cy="3266349"/>
          </a:xfrm>
          <a:prstGeom prst="rect">
            <a:avLst/>
          </a:prstGeom>
          <a:solidFill>
            <a:schemeClr val="bg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3613785" y="1758327"/>
            <a:ext cx="8131901" cy="2857228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zh-CN" altLang="en-US" sz="4000" b="1" dirty="0">
                <a:solidFill>
                  <a:schemeClr val="bg1"/>
                </a:solidFill>
                <a:sym typeface="+mn-ea"/>
              </a:rPr>
              <a:t>语音识别提取的特征</a:t>
            </a:r>
            <a:endParaRPr lang="en-US" altLang="zh-CN" sz="4000" b="1" dirty="0">
              <a:solidFill>
                <a:schemeClr val="bg1"/>
              </a:solidFill>
              <a:sym typeface="+mn-ea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zh-CN" altLang="en-US" sz="2800" b="1" dirty="0">
                <a:solidFill>
                  <a:schemeClr val="bg1"/>
                </a:solidFill>
                <a:sym typeface="+mn-ea"/>
              </a:rPr>
              <a:t>时域：短时能量、短时过零率、基频</a:t>
            </a:r>
            <a:endParaRPr lang="en-US" altLang="zh-CN" sz="2800" b="1" dirty="0">
              <a:solidFill>
                <a:schemeClr val="bg1"/>
              </a:solidFill>
              <a:sym typeface="+mn-ea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zh-CN" altLang="en-US" sz="2800" b="1" dirty="0">
                <a:solidFill>
                  <a:schemeClr val="bg1"/>
                </a:solidFill>
                <a:sym typeface="+mn-ea"/>
              </a:rPr>
              <a:t>频域：</a:t>
            </a:r>
            <a:r>
              <a:rPr lang="en-US" altLang="zh-CN" sz="2800" b="1" dirty="0">
                <a:solidFill>
                  <a:schemeClr val="bg1"/>
                </a:solidFill>
                <a:sym typeface="+mn-ea"/>
              </a:rPr>
              <a:t>LPC</a:t>
            </a:r>
            <a:r>
              <a:rPr lang="zh-CN" altLang="en-US" sz="2800" b="1" dirty="0">
                <a:solidFill>
                  <a:schemeClr val="bg1"/>
                </a:solidFill>
                <a:sym typeface="+mn-ea"/>
              </a:rPr>
              <a:t>、</a:t>
            </a:r>
            <a:r>
              <a:rPr lang="en-US" altLang="zh-CN" sz="2800" b="1" dirty="0">
                <a:solidFill>
                  <a:schemeClr val="bg1"/>
                </a:solidFill>
                <a:sym typeface="+mn-ea"/>
              </a:rPr>
              <a:t>LPCC</a:t>
            </a:r>
            <a:r>
              <a:rPr lang="zh-CN" altLang="en-US" sz="2800" b="1" dirty="0">
                <a:solidFill>
                  <a:schemeClr val="bg1"/>
                </a:solidFill>
                <a:sym typeface="+mn-ea"/>
              </a:rPr>
              <a:t>（</a:t>
            </a:r>
            <a:r>
              <a:rPr lang="en-US" altLang="zh-CN" sz="2800" b="1" dirty="0">
                <a:solidFill>
                  <a:schemeClr val="bg1"/>
                </a:solidFill>
                <a:sym typeface="+mn-ea"/>
              </a:rPr>
              <a:t>LP</a:t>
            </a:r>
            <a:r>
              <a:rPr lang="zh-CN" altLang="en-US" sz="2800" b="1" dirty="0">
                <a:solidFill>
                  <a:schemeClr val="bg1"/>
                </a:solidFill>
                <a:sym typeface="+mn-ea"/>
              </a:rPr>
              <a:t>倒谱系数）、</a:t>
            </a:r>
            <a:r>
              <a:rPr lang="en-US" altLang="zh-CN" sz="2800" b="1" dirty="0">
                <a:solidFill>
                  <a:schemeClr val="bg1"/>
                </a:solidFill>
                <a:sym typeface="+mn-ea"/>
              </a:rPr>
              <a:t>MFCC</a:t>
            </a:r>
            <a:r>
              <a:rPr lang="zh-CN" altLang="en-US" sz="2800" b="1" dirty="0">
                <a:solidFill>
                  <a:schemeClr val="bg1"/>
                </a:solidFill>
                <a:sym typeface="+mn-ea"/>
              </a:rPr>
              <a:t>、</a:t>
            </a:r>
            <a:r>
              <a:rPr lang="en-US" altLang="zh-CN" sz="2800" b="1" dirty="0">
                <a:solidFill>
                  <a:schemeClr val="bg1"/>
                </a:solidFill>
                <a:sym typeface="+mn-ea"/>
              </a:rPr>
              <a:t>LSP</a:t>
            </a:r>
            <a:r>
              <a:rPr lang="zh-CN" altLang="en-US" sz="2800" b="1" dirty="0">
                <a:solidFill>
                  <a:schemeClr val="bg1"/>
                </a:solidFill>
                <a:sym typeface="+mn-ea"/>
              </a:rPr>
              <a:t>（线谱对参数），等等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="">
      <p:transition spd="slow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540000" y="419735"/>
            <a:ext cx="504000" cy="504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360000" y="282575"/>
            <a:ext cx="504000" cy="504000"/>
          </a:xfrm>
          <a:prstGeom prst="rect">
            <a:avLst/>
          </a:prstGeom>
          <a:solidFill>
            <a:schemeClr val="bg1">
              <a:alpha val="0"/>
            </a:schemeClr>
          </a:solidFill>
          <a:ln w="12700" cmpd="sng">
            <a:solidFill>
              <a:schemeClr val="bg1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949325" y="2479675"/>
            <a:ext cx="2417445" cy="1898015"/>
            <a:chOff x="676275" y="1709058"/>
            <a:chExt cx="1543050" cy="1105719"/>
          </a:xfrm>
        </p:grpSpPr>
        <p:sp>
          <p:nvSpPr>
            <p:cNvPr id="3" name="对角圆角矩形 1"/>
            <p:cNvSpPr/>
            <p:nvPr/>
          </p:nvSpPr>
          <p:spPr>
            <a:xfrm>
              <a:off x="676275" y="1709058"/>
              <a:ext cx="1543050" cy="1105719"/>
            </a:xfrm>
            <a:prstGeom prst="round2DiagRect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sz="200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4" name="文本框 10"/>
            <p:cNvSpPr txBox="1"/>
            <p:nvPr/>
          </p:nvSpPr>
          <p:spPr>
            <a:xfrm>
              <a:off x="676276" y="2062611"/>
              <a:ext cx="1529507" cy="253916"/>
            </a:xfrm>
            <a:prstGeom prst="rect">
              <a:avLst/>
            </a:prstGeom>
            <a:noFill/>
          </p:spPr>
          <p:txBody>
            <a:bodyPr wrap="none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3600" b="1">
                  <a:solidFill>
                    <a:schemeClr val="bg1"/>
                  </a:solidFill>
                  <a:cs typeface="+mn-ea"/>
                  <a:sym typeface="+mn-lt"/>
                </a:rPr>
                <a:t>元音识别</a:t>
              </a:r>
            </a:p>
          </p:txBody>
        </p:sp>
      </p:grpSp>
      <p:sp>
        <p:nvSpPr>
          <p:cNvPr id="5" name="矩形 4"/>
          <p:cNvSpPr/>
          <p:nvPr/>
        </p:nvSpPr>
        <p:spPr>
          <a:xfrm>
            <a:off x="3679371" y="729344"/>
            <a:ext cx="8338458" cy="5671456"/>
          </a:xfrm>
          <a:prstGeom prst="rect">
            <a:avLst/>
          </a:prstGeom>
          <a:solidFill>
            <a:schemeClr val="bg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3668215" y="941886"/>
            <a:ext cx="8218986" cy="5306514"/>
          </a:xfrm>
          <a:prstGeom prst="rect">
            <a:avLst/>
          </a:prstGeom>
          <a:noFill/>
        </p:spPr>
        <p:txBody>
          <a:bodyPr wrap="square" rtlCol="0"/>
          <a:lstStyle/>
          <a:p>
            <a:pPr lvl="1"/>
            <a:r>
              <a:rPr lang="zh-CN" altLang="en-US" sz="3200" b="1" dirty="0">
                <a:solidFill>
                  <a:schemeClr val="bg1"/>
                </a:solidFill>
                <a:sym typeface="+mn-ea"/>
              </a:rPr>
              <a:t>训练阶段</a:t>
            </a:r>
          </a:p>
          <a:p>
            <a:pPr marL="971550" lvl="1" indent="-514350">
              <a:buFont typeface="+mj-ea"/>
              <a:buAutoNum type="circleNumDbPlain"/>
            </a:pPr>
            <a:r>
              <a:rPr lang="zh-CN" altLang="en-US" sz="2400" b="1" dirty="0">
                <a:solidFill>
                  <a:schemeClr val="bg1"/>
                </a:solidFill>
                <a:sym typeface="+mn-ea"/>
              </a:rPr>
              <a:t>录入</a:t>
            </a:r>
            <a:r>
              <a:rPr lang="en-US" altLang="zh-CN" sz="2400" b="1" dirty="0">
                <a:solidFill>
                  <a:schemeClr val="bg1"/>
                </a:solidFill>
                <a:sym typeface="+mn-ea"/>
              </a:rPr>
              <a:t>8</a:t>
            </a:r>
            <a:r>
              <a:rPr lang="zh-CN" altLang="en-US" sz="2400" b="1" dirty="0">
                <a:solidFill>
                  <a:schemeClr val="bg1"/>
                </a:solidFill>
                <a:sym typeface="+mn-ea"/>
              </a:rPr>
              <a:t>个</a:t>
            </a:r>
            <a:r>
              <a:rPr lang="en-US" altLang="zh-CN" sz="2400" b="1" dirty="0">
                <a:solidFill>
                  <a:schemeClr val="bg1"/>
                </a:solidFill>
                <a:sym typeface="+mn-ea"/>
              </a:rPr>
              <a:t>a</a:t>
            </a:r>
            <a:r>
              <a:rPr lang="zh-CN" altLang="en-US" sz="2400" b="1" dirty="0">
                <a:solidFill>
                  <a:schemeClr val="bg1"/>
                </a:solidFill>
                <a:sym typeface="+mn-ea"/>
              </a:rPr>
              <a:t>、</a:t>
            </a:r>
            <a:r>
              <a:rPr lang="en-US" altLang="zh-CN" sz="2400" b="1" dirty="0">
                <a:solidFill>
                  <a:schemeClr val="bg1"/>
                </a:solidFill>
                <a:sym typeface="+mn-ea"/>
              </a:rPr>
              <a:t>8</a:t>
            </a:r>
            <a:r>
              <a:rPr lang="zh-CN" altLang="en-US" sz="2400" b="1" dirty="0">
                <a:solidFill>
                  <a:schemeClr val="bg1"/>
                </a:solidFill>
                <a:sym typeface="+mn-ea"/>
              </a:rPr>
              <a:t>个</a:t>
            </a:r>
            <a:r>
              <a:rPr lang="en-US" altLang="zh-CN" sz="2400" b="1" dirty="0">
                <a:solidFill>
                  <a:schemeClr val="bg1"/>
                </a:solidFill>
                <a:sym typeface="+mn-ea"/>
              </a:rPr>
              <a:t>i</a:t>
            </a:r>
            <a:r>
              <a:rPr lang="zh-CN" altLang="en-US" sz="2400" b="1" dirty="0">
                <a:solidFill>
                  <a:schemeClr val="bg1"/>
                </a:solidFill>
                <a:sym typeface="+mn-ea"/>
              </a:rPr>
              <a:t>、</a:t>
            </a:r>
            <a:r>
              <a:rPr lang="en-US" altLang="zh-CN" sz="2400" b="1" dirty="0">
                <a:solidFill>
                  <a:schemeClr val="bg1"/>
                </a:solidFill>
                <a:sym typeface="+mn-ea"/>
              </a:rPr>
              <a:t>8</a:t>
            </a:r>
            <a:r>
              <a:rPr lang="zh-CN" altLang="en-US" sz="2400" b="1" dirty="0">
                <a:solidFill>
                  <a:schemeClr val="bg1"/>
                </a:solidFill>
                <a:sym typeface="+mn-ea"/>
              </a:rPr>
              <a:t>个</a:t>
            </a:r>
            <a:r>
              <a:rPr lang="en-US" altLang="zh-CN" sz="2400" b="1" dirty="0">
                <a:solidFill>
                  <a:schemeClr val="bg1"/>
                </a:solidFill>
                <a:sym typeface="+mn-ea"/>
              </a:rPr>
              <a:t>u</a:t>
            </a:r>
            <a:r>
              <a:rPr lang="zh-CN" altLang="en-US" sz="2400" b="1" dirty="0">
                <a:solidFill>
                  <a:schemeClr val="bg1"/>
                </a:solidFill>
                <a:sym typeface="+mn-ea"/>
              </a:rPr>
              <a:t>。</a:t>
            </a:r>
          </a:p>
          <a:p>
            <a:pPr marL="971550" lvl="1" indent="-514350">
              <a:buFont typeface="+mj-ea"/>
              <a:buAutoNum type="circleNumDbPlain"/>
            </a:pPr>
            <a:r>
              <a:rPr lang="zh-CN" altLang="en-US" sz="2400" b="1" dirty="0">
                <a:solidFill>
                  <a:schemeClr val="bg1"/>
                </a:solidFill>
                <a:sym typeface="+mn-ea"/>
              </a:rPr>
              <a:t>计算每个音的</a:t>
            </a:r>
            <a:r>
              <a:rPr lang="en-US" altLang="zh-CN" sz="2400" b="1" dirty="0">
                <a:solidFill>
                  <a:schemeClr val="bg1"/>
                </a:solidFill>
                <a:sym typeface="+mn-ea"/>
              </a:rPr>
              <a:t>MFCC</a:t>
            </a:r>
            <a:r>
              <a:rPr lang="zh-CN" altLang="en-US" sz="2400" b="1" dirty="0">
                <a:solidFill>
                  <a:schemeClr val="bg1"/>
                </a:solidFill>
                <a:sym typeface="+mn-ea"/>
              </a:rPr>
              <a:t>系数，每个音取三帧（取语音中点两侧的片段，每帧</a:t>
            </a:r>
            <a:r>
              <a:rPr lang="en-US" altLang="zh-CN" sz="2400" b="1" dirty="0">
                <a:solidFill>
                  <a:schemeClr val="bg1"/>
                </a:solidFill>
                <a:sym typeface="+mn-ea"/>
              </a:rPr>
              <a:t>0.02</a:t>
            </a:r>
            <a:r>
              <a:rPr lang="zh-CN" altLang="en-US" sz="2400" b="1" dirty="0">
                <a:solidFill>
                  <a:schemeClr val="bg1"/>
                </a:solidFill>
                <a:sym typeface="+mn-ea"/>
              </a:rPr>
              <a:t>秒）</a:t>
            </a:r>
          </a:p>
          <a:p>
            <a:pPr marL="971550" lvl="1" indent="-514350">
              <a:buFont typeface="+mj-ea"/>
              <a:buAutoNum type="circleNumDbPlain"/>
            </a:pPr>
            <a:r>
              <a:rPr lang="en-US" altLang="zh-CN" sz="2400" b="1" dirty="0">
                <a:solidFill>
                  <a:schemeClr val="bg1"/>
                </a:solidFill>
                <a:sym typeface="+mn-ea"/>
              </a:rPr>
              <a:t>24</a:t>
            </a:r>
            <a:r>
              <a:rPr lang="zh-CN" altLang="en-US" sz="2400" b="1" dirty="0">
                <a:solidFill>
                  <a:schemeClr val="bg1"/>
                </a:solidFill>
                <a:sym typeface="+mn-ea"/>
              </a:rPr>
              <a:t>个</a:t>
            </a:r>
            <a:r>
              <a:rPr lang="en-US" altLang="zh-CN" sz="2400" b="1" dirty="0">
                <a:solidFill>
                  <a:schemeClr val="bg1"/>
                </a:solidFill>
                <a:sym typeface="+mn-ea"/>
              </a:rPr>
              <a:t>a</a:t>
            </a:r>
            <a:r>
              <a:rPr lang="zh-CN" altLang="en-US" sz="2400" b="1" dirty="0">
                <a:solidFill>
                  <a:schemeClr val="bg1"/>
                </a:solidFill>
                <a:sym typeface="+mn-ea"/>
              </a:rPr>
              <a:t>的</a:t>
            </a:r>
            <a:r>
              <a:rPr lang="en-US" altLang="zh-CN" sz="2400" b="1" dirty="0">
                <a:solidFill>
                  <a:schemeClr val="bg1"/>
                </a:solidFill>
                <a:sym typeface="+mn-ea"/>
              </a:rPr>
              <a:t>MFCC</a:t>
            </a:r>
            <a:r>
              <a:rPr lang="zh-CN" altLang="en-US" sz="2400" b="1" dirty="0">
                <a:solidFill>
                  <a:schemeClr val="bg1"/>
                </a:solidFill>
                <a:sym typeface="+mn-ea"/>
              </a:rPr>
              <a:t>系数，将其中的随机</a:t>
            </a:r>
            <a:r>
              <a:rPr lang="en-US" altLang="zh-CN" sz="2400" b="1" dirty="0">
                <a:solidFill>
                  <a:schemeClr val="bg1"/>
                </a:solidFill>
                <a:sym typeface="+mn-ea"/>
              </a:rPr>
              <a:t>3</a:t>
            </a:r>
            <a:r>
              <a:rPr lang="zh-CN" altLang="en-US" sz="2400" b="1" dirty="0">
                <a:solidFill>
                  <a:schemeClr val="bg1"/>
                </a:solidFill>
                <a:sym typeface="+mn-ea"/>
              </a:rPr>
              <a:t>个做平均。（为避免偶然）</a:t>
            </a:r>
            <a:r>
              <a:rPr lang="en-US" altLang="zh-CN" sz="2400" b="1" dirty="0">
                <a:solidFill>
                  <a:schemeClr val="bg1"/>
                </a:solidFill>
                <a:sym typeface="+mn-ea"/>
              </a:rPr>
              <a:t>i</a:t>
            </a:r>
            <a:r>
              <a:rPr lang="zh-CN" altLang="en-US" sz="2400" b="1" dirty="0">
                <a:solidFill>
                  <a:schemeClr val="bg1"/>
                </a:solidFill>
                <a:sym typeface="+mn-ea"/>
              </a:rPr>
              <a:t>、</a:t>
            </a:r>
            <a:r>
              <a:rPr lang="en-US" altLang="zh-CN" sz="2400" b="1" dirty="0">
                <a:solidFill>
                  <a:schemeClr val="bg1"/>
                </a:solidFill>
                <a:sym typeface="+mn-ea"/>
              </a:rPr>
              <a:t>u</a:t>
            </a:r>
            <a:r>
              <a:rPr lang="zh-CN" altLang="en-US" sz="2400" b="1" dirty="0">
                <a:solidFill>
                  <a:schemeClr val="bg1"/>
                </a:solidFill>
                <a:sym typeface="+mn-ea"/>
              </a:rPr>
              <a:t>也做相同的处理。得到</a:t>
            </a:r>
            <a:r>
              <a:rPr lang="en-US" altLang="zh-CN" sz="2400" b="1" dirty="0">
                <a:solidFill>
                  <a:schemeClr val="bg1"/>
                </a:solidFill>
                <a:sym typeface="+mn-ea"/>
              </a:rPr>
              <a:t>a</a:t>
            </a:r>
            <a:r>
              <a:rPr lang="zh-CN" altLang="en-US" sz="2400" b="1" dirty="0">
                <a:solidFill>
                  <a:schemeClr val="bg1"/>
                </a:solidFill>
                <a:sym typeface="+mn-ea"/>
              </a:rPr>
              <a:t>、</a:t>
            </a:r>
            <a:r>
              <a:rPr lang="en-US" altLang="zh-CN" sz="2400" b="1" dirty="0">
                <a:solidFill>
                  <a:schemeClr val="bg1"/>
                </a:solidFill>
                <a:sym typeface="+mn-ea"/>
              </a:rPr>
              <a:t>i</a:t>
            </a:r>
            <a:r>
              <a:rPr lang="zh-CN" altLang="en-US" sz="2400" b="1" dirty="0">
                <a:solidFill>
                  <a:schemeClr val="bg1"/>
                </a:solidFill>
                <a:sym typeface="+mn-ea"/>
              </a:rPr>
              <a:t>、</a:t>
            </a:r>
            <a:r>
              <a:rPr lang="en-US" altLang="zh-CN" sz="2400" b="1" dirty="0">
                <a:solidFill>
                  <a:schemeClr val="bg1"/>
                </a:solidFill>
                <a:sym typeface="+mn-ea"/>
              </a:rPr>
              <a:t>u</a:t>
            </a:r>
            <a:r>
              <a:rPr lang="zh-CN" altLang="en-US" sz="2400" b="1" dirty="0">
                <a:solidFill>
                  <a:schemeClr val="bg1"/>
                </a:solidFill>
                <a:sym typeface="+mn-ea"/>
              </a:rPr>
              <a:t>每个元音各</a:t>
            </a:r>
            <a:r>
              <a:rPr lang="en-US" altLang="zh-CN" sz="2400" b="1" dirty="0">
                <a:solidFill>
                  <a:schemeClr val="bg1"/>
                </a:solidFill>
                <a:sym typeface="+mn-ea"/>
              </a:rPr>
              <a:t>8</a:t>
            </a:r>
            <a:r>
              <a:rPr lang="zh-CN" altLang="en-US" sz="2400" b="1" dirty="0">
                <a:solidFill>
                  <a:schemeClr val="bg1"/>
                </a:solidFill>
                <a:sym typeface="+mn-ea"/>
              </a:rPr>
              <a:t>个平均后的</a:t>
            </a:r>
            <a:r>
              <a:rPr lang="en-US" altLang="zh-CN" sz="2400" b="1" dirty="0">
                <a:solidFill>
                  <a:schemeClr val="bg1"/>
                </a:solidFill>
                <a:sym typeface="+mn-ea"/>
              </a:rPr>
              <a:t>MFCC</a:t>
            </a:r>
            <a:r>
              <a:rPr lang="zh-CN" altLang="en-US" sz="2400" b="1" dirty="0">
                <a:solidFill>
                  <a:schemeClr val="bg1"/>
                </a:solidFill>
                <a:sym typeface="+mn-ea"/>
              </a:rPr>
              <a:t>系数。</a:t>
            </a:r>
            <a:endParaRPr lang="en-US" altLang="zh-CN" sz="2400" b="1" dirty="0">
              <a:solidFill>
                <a:schemeClr val="bg1"/>
              </a:solidFill>
              <a:sym typeface="+mn-ea"/>
            </a:endParaRPr>
          </a:p>
          <a:p>
            <a:pPr marL="971550" lvl="1" indent="-514350">
              <a:buFont typeface="+mj-ea"/>
              <a:buAutoNum type="circleNumDbPlain"/>
            </a:pPr>
            <a:endParaRPr lang="zh-CN" altLang="en-US" sz="3200" b="1" dirty="0">
              <a:solidFill>
                <a:schemeClr val="bg1"/>
              </a:solidFill>
              <a:sym typeface="+mn-ea"/>
            </a:endParaRPr>
          </a:p>
          <a:p>
            <a:pPr lvl="1" indent="0">
              <a:buFont typeface="+mj-ea"/>
              <a:buNone/>
            </a:pPr>
            <a:r>
              <a:rPr lang="zh-CN" altLang="en-US" sz="3200" b="1" dirty="0">
                <a:solidFill>
                  <a:schemeClr val="bg1"/>
                </a:solidFill>
                <a:sym typeface="+mn-ea"/>
              </a:rPr>
              <a:t>识别阶段</a:t>
            </a:r>
          </a:p>
          <a:p>
            <a:pPr marL="914400" lvl="1" indent="-457200">
              <a:buFont typeface="+mj-ea"/>
              <a:buAutoNum type="circleNumDbPlain"/>
            </a:pPr>
            <a:r>
              <a:rPr lang="zh-CN" altLang="en-US" sz="2400" b="1" dirty="0">
                <a:solidFill>
                  <a:schemeClr val="bg1"/>
                </a:solidFill>
                <a:sym typeface="+mn-ea"/>
              </a:rPr>
              <a:t>录入一个元音</a:t>
            </a:r>
          </a:p>
          <a:p>
            <a:pPr marL="914400" lvl="1" indent="-457200">
              <a:buFont typeface="+mj-ea"/>
              <a:buAutoNum type="circleNumDbPlain"/>
            </a:pPr>
            <a:r>
              <a:rPr lang="zh-CN" altLang="en-US" sz="2400" b="1" dirty="0">
                <a:solidFill>
                  <a:schemeClr val="bg1"/>
                </a:solidFill>
                <a:sym typeface="+mn-ea"/>
              </a:rPr>
              <a:t>计算该元音的</a:t>
            </a:r>
            <a:r>
              <a:rPr lang="en-US" altLang="zh-CN" sz="2400" b="1" dirty="0" err="1">
                <a:solidFill>
                  <a:schemeClr val="bg1"/>
                </a:solidFill>
                <a:sym typeface="+mn-ea"/>
              </a:rPr>
              <a:t>MFCC</a:t>
            </a:r>
            <a:r>
              <a:rPr lang="zh-CN" altLang="en-US" sz="2400" b="1" dirty="0">
                <a:solidFill>
                  <a:schemeClr val="bg1"/>
                </a:solidFill>
                <a:sym typeface="+mn-ea"/>
              </a:rPr>
              <a:t>系数（取三帧结果的均值。）</a:t>
            </a:r>
          </a:p>
          <a:p>
            <a:pPr marL="914400" lvl="1" indent="-457200">
              <a:buFont typeface="+mj-ea"/>
              <a:buAutoNum type="circleNumDbPlain"/>
            </a:pPr>
            <a:r>
              <a:rPr lang="zh-CN" altLang="en-US" sz="2400" b="1" dirty="0">
                <a:solidFill>
                  <a:schemeClr val="bg1"/>
                </a:solidFill>
                <a:sym typeface="+mn-ea"/>
              </a:rPr>
              <a:t>通过</a:t>
            </a:r>
            <a:r>
              <a:rPr lang="en-US" altLang="zh-CN" sz="2400" b="1" dirty="0" err="1">
                <a:solidFill>
                  <a:schemeClr val="bg1"/>
                </a:solidFill>
                <a:sym typeface="+mn-ea"/>
              </a:rPr>
              <a:t>kmeans</a:t>
            </a:r>
            <a:r>
              <a:rPr lang="zh-CN" altLang="en-US" sz="2400" b="1" dirty="0">
                <a:solidFill>
                  <a:schemeClr val="bg1"/>
                </a:solidFill>
                <a:sym typeface="+mn-ea"/>
              </a:rPr>
              <a:t>聚类方法，将</a:t>
            </a:r>
            <a:r>
              <a:rPr lang="en-US" altLang="zh-CN" sz="2400" b="1" dirty="0">
                <a:solidFill>
                  <a:schemeClr val="bg1"/>
                </a:solidFill>
                <a:sym typeface="+mn-ea"/>
              </a:rPr>
              <a:t>25</a:t>
            </a:r>
            <a:r>
              <a:rPr lang="zh-CN" altLang="en-US" sz="2400" b="1" dirty="0">
                <a:solidFill>
                  <a:schemeClr val="bg1"/>
                </a:solidFill>
                <a:sym typeface="+mn-ea"/>
              </a:rPr>
              <a:t>个</a:t>
            </a:r>
            <a:r>
              <a:rPr lang="en-US" altLang="zh-CN" sz="2400" b="1" dirty="0" err="1">
                <a:solidFill>
                  <a:schemeClr val="bg1"/>
                </a:solidFill>
                <a:sym typeface="+mn-ea"/>
              </a:rPr>
              <a:t>MFCC</a:t>
            </a:r>
            <a:r>
              <a:rPr lang="zh-CN" altLang="en-US" sz="2400" b="1" dirty="0">
                <a:solidFill>
                  <a:schemeClr val="bg1"/>
                </a:solidFill>
                <a:sym typeface="+mn-ea"/>
              </a:rPr>
              <a:t>系数分成三类。</a:t>
            </a:r>
          </a:p>
          <a:p>
            <a:pPr marL="914400" lvl="1" indent="-457200">
              <a:buFont typeface="+mj-ea"/>
              <a:buAutoNum type="circleNumDbPlain"/>
            </a:pPr>
            <a:r>
              <a:rPr lang="zh-CN" altLang="en-US" sz="2400" b="1" dirty="0">
                <a:solidFill>
                  <a:schemeClr val="bg1"/>
                </a:solidFill>
                <a:sym typeface="+mn-ea"/>
              </a:rPr>
              <a:t>观察录入音的</a:t>
            </a:r>
            <a:r>
              <a:rPr lang="en-US" altLang="zh-CN" sz="2400" b="1" dirty="0">
                <a:solidFill>
                  <a:schemeClr val="bg1"/>
                </a:solidFill>
                <a:sym typeface="+mn-ea"/>
              </a:rPr>
              <a:t>MFCC</a:t>
            </a:r>
            <a:r>
              <a:rPr lang="zh-CN" altLang="en-US" sz="2400" b="1" dirty="0">
                <a:solidFill>
                  <a:schemeClr val="bg1"/>
                </a:solidFill>
                <a:sym typeface="+mn-ea"/>
              </a:rPr>
              <a:t>与训练音的哪一类接近。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="">
      <p:transition spd="slow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540000" y="419735"/>
            <a:ext cx="504000" cy="504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360000" y="282575"/>
            <a:ext cx="504000" cy="504000"/>
          </a:xfrm>
          <a:prstGeom prst="rect">
            <a:avLst/>
          </a:prstGeom>
          <a:solidFill>
            <a:schemeClr val="bg1">
              <a:alpha val="0"/>
            </a:schemeClr>
          </a:solidFill>
          <a:ln w="12700" cmpd="sng">
            <a:solidFill>
              <a:schemeClr val="bg1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949325" y="2479675"/>
            <a:ext cx="2417445" cy="1898015"/>
            <a:chOff x="676275" y="1709058"/>
            <a:chExt cx="1543050" cy="1105719"/>
          </a:xfrm>
        </p:grpSpPr>
        <p:sp>
          <p:nvSpPr>
            <p:cNvPr id="3" name="对角圆角矩形 1"/>
            <p:cNvSpPr/>
            <p:nvPr/>
          </p:nvSpPr>
          <p:spPr>
            <a:xfrm>
              <a:off x="676275" y="1709058"/>
              <a:ext cx="1543050" cy="1105719"/>
            </a:xfrm>
            <a:prstGeom prst="round2DiagRect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sz="200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4" name="文本框 10"/>
            <p:cNvSpPr txBox="1"/>
            <p:nvPr/>
          </p:nvSpPr>
          <p:spPr>
            <a:xfrm>
              <a:off x="676276" y="2062611"/>
              <a:ext cx="1529507" cy="253916"/>
            </a:xfrm>
            <a:prstGeom prst="rect">
              <a:avLst/>
            </a:prstGeom>
            <a:noFill/>
          </p:spPr>
          <p:txBody>
            <a:bodyPr wrap="none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3600" b="1" dirty="0">
                  <a:solidFill>
                    <a:schemeClr val="bg1"/>
                  </a:solidFill>
                  <a:cs typeface="+mn-ea"/>
                  <a:sym typeface="+mn-lt"/>
                </a:rPr>
                <a:t>元音识别</a:t>
              </a:r>
              <a:endParaRPr lang="en-US" altLang="zh-CN" sz="36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5" name="矩形 4"/>
          <p:cNvSpPr/>
          <p:nvPr/>
        </p:nvSpPr>
        <p:spPr>
          <a:xfrm>
            <a:off x="3712028" y="816428"/>
            <a:ext cx="7750629" cy="5638801"/>
          </a:xfrm>
          <a:prstGeom prst="rect">
            <a:avLst/>
          </a:prstGeom>
          <a:solidFill>
            <a:schemeClr val="bg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3668214" y="1028972"/>
            <a:ext cx="7054215" cy="930457"/>
          </a:xfrm>
          <a:prstGeom prst="rect">
            <a:avLst/>
          </a:prstGeom>
          <a:noFill/>
        </p:spPr>
        <p:txBody>
          <a:bodyPr wrap="square" rtlCol="0"/>
          <a:lstStyle/>
          <a:p>
            <a:pPr lvl="1"/>
            <a:r>
              <a:rPr lang="zh-CN" altLang="en-US" sz="3200" b="1" dirty="0">
                <a:solidFill>
                  <a:schemeClr val="bg1"/>
                </a:solidFill>
                <a:sym typeface="+mn-ea"/>
              </a:rPr>
              <a:t>训练元音</a:t>
            </a:r>
            <a:r>
              <a:rPr lang="en-US" altLang="zh-CN" sz="3200" b="1" dirty="0">
                <a:solidFill>
                  <a:schemeClr val="bg1"/>
                </a:solidFill>
                <a:sym typeface="+mn-ea"/>
              </a:rPr>
              <a:t>a</a:t>
            </a:r>
            <a:r>
              <a:rPr lang="zh-CN" altLang="en-US" sz="3200" b="1" dirty="0">
                <a:solidFill>
                  <a:schemeClr val="bg1"/>
                </a:solidFill>
                <a:sym typeface="+mn-ea"/>
              </a:rPr>
              <a:t>的多组</a:t>
            </a:r>
            <a:r>
              <a:rPr lang="en-US" altLang="zh-CN" sz="3200" b="1" dirty="0">
                <a:solidFill>
                  <a:schemeClr val="bg1"/>
                </a:solidFill>
                <a:sym typeface="+mn-ea"/>
              </a:rPr>
              <a:t>MFCC</a:t>
            </a:r>
            <a:r>
              <a:rPr lang="zh-CN" altLang="en-US" sz="3200" b="1" dirty="0">
                <a:solidFill>
                  <a:schemeClr val="bg1"/>
                </a:solidFill>
                <a:sym typeface="+mn-ea"/>
              </a:rPr>
              <a:t>系数</a:t>
            </a:r>
          </a:p>
          <a:p>
            <a:pPr lvl="1"/>
            <a:endParaRPr lang="zh-CN" altLang="en-US" sz="3200" b="1" dirty="0">
              <a:solidFill>
                <a:schemeClr val="bg1"/>
              </a:solidFill>
              <a:sym typeface="+mn-ea"/>
            </a:endParaRPr>
          </a:p>
          <a:p>
            <a:pPr lvl="1"/>
            <a:endParaRPr lang="zh-CN" altLang="en-US" sz="3200" b="1" dirty="0">
              <a:solidFill>
                <a:schemeClr val="bg1"/>
              </a:solidFill>
              <a:sym typeface="+mn-ea"/>
            </a:endParaRPr>
          </a:p>
          <a:p>
            <a:pPr lvl="1"/>
            <a:endParaRPr lang="zh-CN" altLang="en-US" sz="3200" b="1" dirty="0">
              <a:solidFill>
                <a:schemeClr val="bg1"/>
              </a:solidFill>
              <a:sym typeface="+mn-ea"/>
            </a:endParaRPr>
          </a:p>
        </p:txBody>
      </p:sp>
      <p:graphicFrame>
        <p:nvGraphicFramePr>
          <p:cNvPr id="11" name="图表 10"/>
          <p:cNvGraphicFramePr/>
          <p:nvPr/>
        </p:nvGraphicFramePr>
        <p:xfrm>
          <a:off x="4430486" y="1850571"/>
          <a:ext cx="6313714" cy="43216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="">
      <p:transition spd="slow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540000" y="419735"/>
            <a:ext cx="504000" cy="504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360000" y="282575"/>
            <a:ext cx="504000" cy="504000"/>
          </a:xfrm>
          <a:prstGeom prst="rect">
            <a:avLst/>
          </a:prstGeom>
          <a:solidFill>
            <a:schemeClr val="bg1">
              <a:alpha val="0"/>
            </a:schemeClr>
          </a:solidFill>
          <a:ln w="12700" cmpd="sng">
            <a:solidFill>
              <a:schemeClr val="bg1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949325" y="2479675"/>
            <a:ext cx="2417445" cy="1898015"/>
            <a:chOff x="676275" y="1709058"/>
            <a:chExt cx="1543050" cy="1105719"/>
          </a:xfrm>
        </p:grpSpPr>
        <p:sp>
          <p:nvSpPr>
            <p:cNvPr id="3" name="对角圆角矩形 1"/>
            <p:cNvSpPr/>
            <p:nvPr/>
          </p:nvSpPr>
          <p:spPr>
            <a:xfrm>
              <a:off x="676275" y="1709058"/>
              <a:ext cx="1543050" cy="1105719"/>
            </a:xfrm>
            <a:prstGeom prst="round2DiagRect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sz="200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4" name="文本框 10"/>
            <p:cNvSpPr txBox="1"/>
            <p:nvPr/>
          </p:nvSpPr>
          <p:spPr>
            <a:xfrm>
              <a:off x="676276" y="2062611"/>
              <a:ext cx="1529507" cy="253916"/>
            </a:xfrm>
            <a:prstGeom prst="rect">
              <a:avLst/>
            </a:prstGeom>
            <a:noFill/>
          </p:spPr>
          <p:txBody>
            <a:bodyPr wrap="none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3600" b="1" dirty="0">
                  <a:solidFill>
                    <a:schemeClr val="bg1"/>
                  </a:solidFill>
                  <a:cs typeface="+mn-ea"/>
                  <a:sym typeface="+mn-lt"/>
                </a:rPr>
                <a:t>元音识别</a:t>
              </a:r>
              <a:endParaRPr lang="en-US" altLang="zh-CN" sz="36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5" name="矩形 4"/>
          <p:cNvSpPr/>
          <p:nvPr/>
        </p:nvSpPr>
        <p:spPr>
          <a:xfrm>
            <a:off x="3712028" y="816428"/>
            <a:ext cx="7750629" cy="5638801"/>
          </a:xfrm>
          <a:prstGeom prst="rect">
            <a:avLst/>
          </a:prstGeom>
          <a:solidFill>
            <a:schemeClr val="bg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3668214" y="1028972"/>
            <a:ext cx="7054215" cy="930457"/>
          </a:xfrm>
          <a:prstGeom prst="rect">
            <a:avLst/>
          </a:prstGeom>
          <a:noFill/>
        </p:spPr>
        <p:txBody>
          <a:bodyPr wrap="square" rtlCol="0"/>
          <a:lstStyle/>
          <a:p>
            <a:pPr lvl="1"/>
            <a:r>
              <a:rPr lang="zh-CN" altLang="en-US" sz="3200" b="1" dirty="0">
                <a:solidFill>
                  <a:schemeClr val="bg1"/>
                </a:solidFill>
                <a:sym typeface="+mn-ea"/>
              </a:rPr>
              <a:t>训练元音</a:t>
            </a:r>
            <a:r>
              <a:rPr lang="en-US" altLang="zh-CN" sz="3200" b="1" dirty="0" err="1">
                <a:solidFill>
                  <a:schemeClr val="bg1"/>
                </a:solidFill>
                <a:sym typeface="+mn-ea"/>
              </a:rPr>
              <a:t>i</a:t>
            </a:r>
            <a:r>
              <a:rPr lang="zh-CN" altLang="en-US" sz="3200" b="1" dirty="0">
                <a:solidFill>
                  <a:schemeClr val="bg1"/>
                </a:solidFill>
                <a:sym typeface="+mn-ea"/>
              </a:rPr>
              <a:t>的多组</a:t>
            </a:r>
            <a:r>
              <a:rPr lang="en-US" altLang="zh-CN" sz="3200" b="1" dirty="0">
                <a:solidFill>
                  <a:schemeClr val="bg1"/>
                </a:solidFill>
                <a:sym typeface="+mn-ea"/>
              </a:rPr>
              <a:t>MFCC</a:t>
            </a:r>
            <a:r>
              <a:rPr lang="zh-CN" altLang="en-US" sz="3200" b="1" dirty="0">
                <a:solidFill>
                  <a:schemeClr val="bg1"/>
                </a:solidFill>
                <a:sym typeface="+mn-ea"/>
              </a:rPr>
              <a:t>系数</a:t>
            </a:r>
          </a:p>
          <a:p>
            <a:pPr lvl="1"/>
            <a:endParaRPr lang="zh-CN" altLang="en-US" sz="3200" b="1" dirty="0">
              <a:solidFill>
                <a:schemeClr val="bg1"/>
              </a:solidFill>
              <a:sym typeface="+mn-ea"/>
            </a:endParaRPr>
          </a:p>
          <a:p>
            <a:pPr lvl="1"/>
            <a:endParaRPr lang="zh-CN" altLang="en-US" sz="3200" b="1" dirty="0">
              <a:solidFill>
                <a:schemeClr val="bg1"/>
              </a:solidFill>
              <a:sym typeface="+mn-ea"/>
            </a:endParaRPr>
          </a:p>
          <a:p>
            <a:pPr lvl="1"/>
            <a:endParaRPr lang="zh-CN" altLang="en-US" sz="3200" b="1" dirty="0">
              <a:solidFill>
                <a:schemeClr val="bg1"/>
              </a:solidFill>
              <a:sym typeface="+mn-ea"/>
            </a:endParaRPr>
          </a:p>
        </p:txBody>
      </p:sp>
      <p:graphicFrame>
        <p:nvGraphicFramePr>
          <p:cNvPr id="10" name="图表 9"/>
          <p:cNvGraphicFramePr/>
          <p:nvPr/>
        </p:nvGraphicFramePr>
        <p:xfrm>
          <a:off x="4299856" y="1861457"/>
          <a:ext cx="6477001" cy="44740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="">
      <p:transition spd="slow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540000" y="419735"/>
            <a:ext cx="504000" cy="504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360000" y="282575"/>
            <a:ext cx="504000" cy="504000"/>
          </a:xfrm>
          <a:prstGeom prst="rect">
            <a:avLst/>
          </a:prstGeom>
          <a:solidFill>
            <a:schemeClr val="bg1">
              <a:alpha val="0"/>
            </a:schemeClr>
          </a:solidFill>
          <a:ln w="12700" cmpd="sng">
            <a:solidFill>
              <a:schemeClr val="bg1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949325" y="2479675"/>
            <a:ext cx="2417445" cy="1898015"/>
            <a:chOff x="676275" y="1709058"/>
            <a:chExt cx="1543050" cy="1105719"/>
          </a:xfrm>
        </p:grpSpPr>
        <p:sp>
          <p:nvSpPr>
            <p:cNvPr id="3" name="对角圆角矩形 1"/>
            <p:cNvSpPr/>
            <p:nvPr/>
          </p:nvSpPr>
          <p:spPr>
            <a:xfrm>
              <a:off x="676275" y="1709058"/>
              <a:ext cx="1543050" cy="1105719"/>
            </a:xfrm>
            <a:prstGeom prst="round2DiagRect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sz="200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4" name="文本框 10"/>
            <p:cNvSpPr txBox="1"/>
            <p:nvPr/>
          </p:nvSpPr>
          <p:spPr>
            <a:xfrm>
              <a:off x="676276" y="2062611"/>
              <a:ext cx="1529507" cy="253916"/>
            </a:xfrm>
            <a:prstGeom prst="rect">
              <a:avLst/>
            </a:prstGeom>
            <a:noFill/>
          </p:spPr>
          <p:txBody>
            <a:bodyPr wrap="none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3600" b="1" dirty="0">
                  <a:solidFill>
                    <a:schemeClr val="bg1"/>
                  </a:solidFill>
                  <a:cs typeface="+mn-ea"/>
                  <a:sym typeface="+mn-lt"/>
                </a:rPr>
                <a:t>元音识别</a:t>
              </a:r>
              <a:endParaRPr lang="en-US" altLang="zh-CN" sz="36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5" name="矩形 4"/>
          <p:cNvSpPr/>
          <p:nvPr/>
        </p:nvSpPr>
        <p:spPr>
          <a:xfrm>
            <a:off x="3712028" y="816428"/>
            <a:ext cx="7750629" cy="5638801"/>
          </a:xfrm>
          <a:prstGeom prst="rect">
            <a:avLst/>
          </a:prstGeom>
          <a:solidFill>
            <a:schemeClr val="bg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3668214" y="1028972"/>
            <a:ext cx="7054215" cy="930457"/>
          </a:xfrm>
          <a:prstGeom prst="rect">
            <a:avLst/>
          </a:prstGeom>
          <a:noFill/>
        </p:spPr>
        <p:txBody>
          <a:bodyPr wrap="square" rtlCol="0"/>
          <a:lstStyle/>
          <a:p>
            <a:pPr lvl="1"/>
            <a:r>
              <a:rPr lang="zh-CN" altLang="en-US" sz="3200" b="1" dirty="0">
                <a:solidFill>
                  <a:schemeClr val="bg1"/>
                </a:solidFill>
                <a:sym typeface="+mn-ea"/>
              </a:rPr>
              <a:t>训练元音</a:t>
            </a:r>
            <a:r>
              <a:rPr lang="en-US" altLang="zh-CN" sz="3200" b="1" dirty="0">
                <a:solidFill>
                  <a:schemeClr val="bg1"/>
                </a:solidFill>
                <a:sym typeface="+mn-ea"/>
              </a:rPr>
              <a:t>u</a:t>
            </a:r>
            <a:r>
              <a:rPr lang="zh-CN" altLang="en-US" sz="3200" b="1" dirty="0">
                <a:solidFill>
                  <a:schemeClr val="bg1"/>
                </a:solidFill>
                <a:sym typeface="+mn-ea"/>
              </a:rPr>
              <a:t>的多组</a:t>
            </a:r>
            <a:r>
              <a:rPr lang="en-US" altLang="zh-CN" sz="3200" b="1" dirty="0">
                <a:solidFill>
                  <a:schemeClr val="bg1"/>
                </a:solidFill>
                <a:sym typeface="+mn-ea"/>
              </a:rPr>
              <a:t>MFCC</a:t>
            </a:r>
            <a:r>
              <a:rPr lang="zh-CN" altLang="en-US" sz="3200" b="1" dirty="0">
                <a:solidFill>
                  <a:schemeClr val="bg1"/>
                </a:solidFill>
                <a:sym typeface="+mn-ea"/>
              </a:rPr>
              <a:t>系数</a:t>
            </a:r>
          </a:p>
          <a:p>
            <a:pPr lvl="1"/>
            <a:endParaRPr lang="zh-CN" altLang="en-US" sz="3200" b="1" dirty="0">
              <a:solidFill>
                <a:schemeClr val="bg1"/>
              </a:solidFill>
              <a:sym typeface="+mn-ea"/>
            </a:endParaRPr>
          </a:p>
          <a:p>
            <a:pPr lvl="1"/>
            <a:endParaRPr lang="zh-CN" altLang="en-US" sz="3200" b="1" dirty="0">
              <a:solidFill>
                <a:schemeClr val="bg1"/>
              </a:solidFill>
              <a:sym typeface="+mn-ea"/>
            </a:endParaRPr>
          </a:p>
          <a:p>
            <a:pPr lvl="1"/>
            <a:endParaRPr lang="zh-CN" altLang="en-US" sz="3200" b="1" dirty="0">
              <a:solidFill>
                <a:schemeClr val="bg1"/>
              </a:solidFill>
              <a:sym typeface="+mn-ea"/>
            </a:endParaRPr>
          </a:p>
        </p:txBody>
      </p:sp>
      <p:graphicFrame>
        <p:nvGraphicFramePr>
          <p:cNvPr id="11" name="图表 10"/>
          <p:cNvGraphicFramePr/>
          <p:nvPr/>
        </p:nvGraphicFramePr>
        <p:xfrm>
          <a:off x="4093027" y="1785256"/>
          <a:ext cx="6596743" cy="44522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=""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8"/>
          <p:cNvGrpSpPr/>
          <p:nvPr/>
        </p:nvGrpSpPr>
        <p:grpSpPr>
          <a:xfrm>
            <a:off x="1145652" y="1051590"/>
            <a:ext cx="2807020" cy="3129857"/>
            <a:chOff x="4693878" y="-802178"/>
            <a:chExt cx="2807022" cy="3129860"/>
          </a:xfrm>
        </p:grpSpPr>
        <p:sp>
          <p:nvSpPr>
            <p:cNvPr id="3" name="Freeform: Shape 25"/>
            <p:cNvSpPr/>
            <p:nvPr/>
          </p:nvSpPr>
          <p:spPr>
            <a:xfrm>
              <a:off x="4693878" y="-802178"/>
              <a:ext cx="2807022" cy="3129860"/>
            </a:xfrm>
            <a:custGeom>
              <a:avLst/>
              <a:gdLst>
                <a:gd name="connsiteX0" fmla="*/ 1124365 w 2248729"/>
                <a:gd name="connsiteY0" fmla="*/ 0 h 2507353"/>
                <a:gd name="connsiteX1" fmla="*/ 1257442 w 2248729"/>
                <a:gd name="connsiteY1" fmla="*/ 31576 h 2507353"/>
                <a:gd name="connsiteX2" fmla="*/ 2115652 w 2248729"/>
                <a:gd name="connsiteY2" fmla="*/ 527274 h 2507353"/>
                <a:gd name="connsiteX3" fmla="*/ 2248729 w 2248729"/>
                <a:gd name="connsiteY3" fmla="*/ 758148 h 2507353"/>
                <a:gd name="connsiteX4" fmla="*/ 2248729 w 2248729"/>
                <a:gd name="connsiteY4" fmla="*/ 1749546 h 2507353"/>
                <a:gd name="connsiteX5" fmla="*/ 2115652 w 2248729"/>
                <a:gd name="connsiteY5" fmla="*/ 1980419 h 2507353"/>
                <a:gd name="connsiteX6" fmla="*/ 1257442 w 2248729"/>
                <a:gd name="connsiteY6" fmla="*/ 2474760 h 2507353"/>
                <a:gd name="connsiteX7" fmla="*/ 991288 w 2248729"/>
                <a:gd name="connsiteY7" fmla="*/ 2474760 h 2507353"/>
                <a:gd name="connsiteX8" fmla="*/ 133077 w 2248729"/>
                <a:gd name="connsiteY8" fmla="*/ 1980419 h 2507353"/>
                <a:gd name="connsiteX9" fmla="*/ 0 w 2248729"/>
                <a:gd name="connsiteY9" fmla="*/ 1749546 h 2507353"/>
                <a:gd name="connsiteX10" fmla="*/ 0 w 2248729"/>
                <a:gd name="connsiteY10" fmla="*/ 758148 h 2507353"/>
                <a:gd name="connsiteX11" fmla="*/ 133077 w 2248729"/>
                <a:gd name="connsiteY11" fmla="*/ 527274 h 2507353"/>
                <a:gd name="connsiteX12" fmla="*/ 991288 w 2248729"/>
                <a:gd name="connsiteY12" fmla="*/ 31576 h 2507353"/>
                <a:gd name="connsiteX13" fmla="*/ 1124365 w 2248729"/>
                <a:gd name="connsiteY13" fmla="*/ 0 h 2507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48729" h="2507353">
                  <a:moveTo>
                    <a:pt x="1124365" y="0"/>
                  </a:moveTo>
                  <a:cubicBezTo>
                    <a:pt x="1172571" y="0"/>
                    <a:pt x="1220778" y="10526"/>
                    <a:pt x="1257442" y="31576"/>
                  </a:cubicBezTo>
                  <a:cubicBezTo>
                    <a:pt x="2115652" y="527274"/>
                    <a:pt x="2115652" y="527274"/>
                    <a:pt x="2115652" y="527274"/>
                  </a:cubicBezTo>
                  <a:cubicBezTo>
                    <a:pt x="2188980" y="569375"/>
                    <a:pt x="2248729" y="672589"/>
                    <a:pt x="2248729" y="758148"/>
                  </a:cubicBezTo>
                  <a:cubicBezTo>
                    <a:pt x="2248729" y="1749546"/>
                    <a:pt x="2248729" y="1749546"/>
                    <a:pt x="2248729" y="1749546"/>
                  </a:cubicBezTo>
                  <a:cubicBezTo>
                    <a:pt x="2248729" y="1833746"/>
                    <a:pt x="2188980" y="1936960"/>
                    <a:pt x="2115652" y="1980419"/>
                  </a:cubicBezTo>
                  <a:cubicBezTo>
                    <a:pt x="1257442" y="2474760"/>
                    <a:pt x="1257442" y="2474760"/>
                    <a:pt x="1257442" y="2474760"/>
                  </a:cubicBezTo>
                  <a:cubicBezTo>
                    <a:pt x="1184114" y="2518218"/>
                    <a:pt x="1064616" y="2518218"/>
                    <a:pt x="991288" y="2474760"/>
                  </a:cubicBezTo>
                  <a:cubicBezTo>
                    <a:pt x="133077" y="1980419"/>
                    <a:pt x="133077" y="1980419"/>
                    <a:pt x="133077" y="1980419"/>
                  </a:cubicBezTo>
                  <a:cubicBezTo>
                    <a:pt x="59749" y="1936960"/>
                    <a:pt x="0" y="1833746"/>
                    <a:pt x="0" y="1749546"/>
                  </a:cubicBezTo>
                  <a:lnTo>
                    <a:pt x="0" y="758148"/>
                  </a:lnTo>
                  <a:cubicBezTo>
                    <a:pt x="0" y="672589"/>
                    <a:pt x="59749" y="569375"/>
                    <a:pt x="133077" y="527274"/>
                  </a:cubicBezTo>
                  <a:cubicBezTo>
                    <a:pt x="991288" y="31576"/>
                    <a:pt x="991288" y="31576"/>
                    <a:pt x="991288" y="31576"/>
                  </a:cubicBezTo>
                  <a:cubicBezTo>
                    <a:pt x="1027952" y="10526"/>
                    <a:pt x="1076158" y="0"/>
                    <a:pt x="1124365" y="0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2222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1219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3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" name="Freeform: Shape 24"/>
            <p:cNvSpPr/>
            <p:nvPr/>
          </p:nvSpPr>
          <p:spPr>
            <a:xfrm>
              <a:off x="5081623" y="-368288"/>
              <a:ext cx="2028752" cy="2262080"/>
            </a:xfrm>
            <a:custGeom>
              <a:avLst/>
              <a:gdLst>
                <a:gd name="connsiteX0" fmla="*/ 1124365 w 2248729"/>
                <a:gd name="connsiteY0" fmla="*/ 0 h 2507353"/>
                <a:gd name="connsiteX1" fmla="*/ 1257442 w 2248729"/>
                <a:gd name="connsiteY1" fmla="*/ 31576 h 2507353"/>
                <a:gd name="connsiteX2" fmla="*/ 2115652 w 2248729"/>
                <a:gd name="connsiteY2" fmla="*/ 527274 h 2507353"/>
                <a:gd name="connsiteX3" fmla="*/ 2248729 w 2248729"/>
                <a:gd name="connsiteY3" fmla="*/ 758148 h 2507353"/>
                <a:gd name="connsiteX4" fmla="*/ 2248729 w 2248729"/>
                <a:gd name="connsiteY4" fmla="*/ 1749546 h 2507353"/>
                <a:gd name="connsiteX5" fmla="*/ 2115652 w 2248729"/>
                <a:gd name="connsiteY5" fmla="*/ 1980419 h 2507353"/>
                <a:gd name="connsiteX6" fmla="*/ 1257442 w 2248729"/>
                <a:gd name="connsiteY6" fmla="*/ 2474760 h 2507353"/>
                <a:gd name="connsiteX7" fmla="*/ 991288 w 2248729"/>
                <a:gd name="connsiteY7" fmla="*/ 2474760 h 2507353"/>
                <a:gd name="connsiteX8" fmla="*/ 133077 w 2248729"/>
                <a:gd name="connsiteY8" fmla="*/ 1980419 h 2507353"/>
                <a:gd name="connsiteX9" fmla="*/ 0 w 2248729"/>
                <a:gd name="connsiteY9" fmla="*/ 1749546 h 2507353"/>
                <a:gd name="connsiteX10" fmla="*/ 0 w 2248729"/>
                <a:gd name="connsiteY10" fmla="*/ 758148 h 2507353"/>
                <a:gd name="connsiteX11" fmla="*/ 133077 w 2248729"/>
                <a:gd name="connsiteY11" fmla="*/ 527274 h 2507353"/>
                <a:gd name="connsiteX12" fmla="*/ 991288 w 2248729"/>
                <a:gd name="connsiteY12" fmla="*/ 31576 h 2507353"/>
                <a:gd name="connsiteX13" fmla="*/ 1124365 w 2248729"/>
                <a:gd name="connsiteY13" fmla="*/ 0 h 2507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48729" h="2507353">
                  <a:moveTo>
                    <a:pt x="1124365" y="0"/>
                  </a:moveTo>
                  <a:cubicBezTo>
                    <a:pt x="1172571" y="0"/>
                    <a:pt x="1220778" y="10526"/>
                    <a:pt x="1257442" y="31576"/>
                  </a:cubicBezTo>
                  <a:cubicBezTo>
                    <a:pt x="2115652" y="527274"/>
                    <a:pt x="2115652" y="527274"/>
                    <a:pt x="2115652" y="527274"/>
                  </a:cubicBezTo>
                  <a:cubicBezTo>
                    <a:pt x="2188980" y="569375"/>
                    <a:pt x="2248729" y="672589"/>
                    <a:pt x="2248729" y="758148"/>
                  </a:cubicBezTo>
                  <a:cubicBezTo>
                    <a:pt x="2248729" y="1749546"/>
                    <a:pt x="2248729" y="1749546"/>
                    <a:pt x="2248729" y="1749546"/>
                  </a:cubicBezTo>
                  <a:cubicBezTo>
                    <a:pt x="2248729" y="1833746"/>
                    <a:pt x="2188980" y="1936960"/>
                    <a:pt x="2115652" y="1980419"/>
                  </a:cubicBezTo>
                  <a:cubicBezTo>
                    <a:pt x="1257442" y="2474760"/>
                    <a:pt x="1257442" y="2474760"/>
                    <a:pt x="1257442" y="2474760"/>
                  </a:cubicBezTo>
                  <a:cubicBezTo>
                    <a:pt x="1184114" y="2518218"/>
                    <a:pt x="1064616" y="2518218"/>
                    <a:pt x="991288" y="2474760"/>
                  </a:cubicBezTo>
                  <a:cubicBezTo>
                    <a:pt x="133077" y="1980419"/>
                    <a:pt x="133077" y="1980419"/>
                    <a:pt x="133077" y="1980419"/>
                  </a:cubicBezTo>
                  <a:cubicBezTo>
                    <a:pt x="59749" y="1936960"/>
                    <a:pt x="0" y="1833746"/>
                    <a:pt x="0" y="1749546"/>
                  </a:cubicBezTo>
                  <a:lnTo>
                    <a:pt x="0" y="758148"/>
                  </a:lnTo>
                  <a:cubicBezTo>
                    <a:pt x="0" y="672589"/>
                    <a:pt x="59749" y="569375"/>
                    <a:pt x="133077" y="527274"/>
                  </a:cubicBezTo>
                  <a:cubicBezTo>
                    <a:pt x="991288" y="31576"/>
                    <a:pt x="991288" y="31576"/>
                    <a:pt x="991288" y="31576"/>
                  </a:cubicBezTo>
                  <a:cubicBezTo>
                    <a:pt x="1027952" y="10526"/>
                    <a:pt x="1076158" y="0"/>
                    <a:pt x="1124365" y="0"/>
                  </a:cubicBez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2222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1219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3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" name="Freeform: Shape 19"/>
            <p:cNvSpPr/>
            <p:nvPr/>
          </p:nvSpPr>
          <p:spPr>
            <a:xfrm>
              <a:off x="5411924" y="0"/>
              <a:ext cx="1368152" cy="1525504"/>
            </a:xfrm>
            <a:custGeom>
              <a:avLst/>
              <a:gdLst>
                <a:gd name="connsiteX0" fmla="*/ 1124365 w 2248729"/>
                <a:gd name="connsiteY0" fmla="*/ 0 h 2507353"/>
                <a:gd name="connsiteX1" fmla="*/ 1257442 w 2248729"/>
                <a:gd name="connsiteY1" fmla="*/ 31576 h 2507353"/>
                <a:gd name="connsiteX2" fmla="*/ 2115652 w 2248729"/>
                <a:gd name="connsiteY2" fmla="*/ 527274 h 2507353"/>
                <a:gd name="connsiteX3" fmla="*/ 2248729 w 2248729"/>
                <a:gd name="connsiteY3" fmla="*/ 758148 h 2507353"/>
                <a:gd name="connsiteX4" fmla="*/ 2248729 w 2248729"/>
                <a:gd name="connsiteY4" fmla="*/ 1749546 h 2507353"/>
                <a:gd name="connsiteX5" fmla="*/ 2115652 w 2248729"/>
                <a:gd name="connsiteY5" fmla="*/ 1980419 h 2507353"/>
                <a:gd name="connsiteX6" fmla="*/ 1257442 w 2248729"/>
                <a:gd name="connsiteY6" fmla="*/ 2474760 h 2507353"/>
                <a:gd name="connsiteX7" fmla="*/ 991288 w 2248729"/>
                <a:gd name="connsiteY7" fmla="*/ 2474760 h 2507353"/>
                <a:gd name="connsiteX8" fmla="*/ 133077 w 2248729"/>
                <a:gd name="connsiteY8" fmla="*/ 1980419 h 2507353"/>
                <a:gd name="connsiteX9" fmla="*/ 0 w 2248729"/>
                <a:gd name="connsiteY9" fmla="*/ 1749546 h 2507353"/>
                <a:gd name="connsiteX10" fmla="*/ 0 w 2248729"/>
                <a:gd name="connsiteY10" fmla="*/ 758148 h 2507353"/>
                <a:gd name="connsiteX11" fmla="*/ 133077 w 2248729"/>
                <a:gd name="connsiteY11" fmla="*/ 527274 h 2507353"/>
                <a:gd name="connsiteX12" fmla="*/ 991288 w 2248729"/>
                <a:gd name="connsiteY12" fmla="*/ 31576 h 2507353"/>
                <a:gd name="connsiteX13" fmla="*/ 1124365 w 2248729"/>
                <a:gd name="connsiteY13" fmla="*/ 0 h 2507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48729" h="2507353">
                  <a:moveTo>
                    <a:pt x="1124365" y="0"/>
                  </a:moveTo>
                  <a:cubicBezTo>
                    <a:pt x="1172571" y="0"/>
                    <a:pt x="1220778" y="10526"/>
                    <a:pt x="1257442" y="31576"/>
                  </a:cubicBezTo>
                  <a:cubicBezTo>
                    <a:pt x="2115652" y="527274"/>
                    <a:pt x="2115652" y="527274"/>
                    <a:pt x="2115652" y="527274"/>
                  </a:cubicBezTo>
                  <a:cubicBezTo>
                    <a:pt x="2188980" y="569375"/>
                    <a:pt x="2248729" y="672589"/>
                    <a:pt x="2248729" y="758148"/>
                  </a:cubicBezTo>
                  <a:cubicBezTo>
                    <a:pt x="2248729" y="1749546"/>
                    <a:pt x="2248729" y="1749546"/>
                    <a:pt x="2248729" y="1749546"/>
                  </a:cubicBezTo>
                  <a:cubicBezTo>
                    <a:pt x="2248729" y="1833746"/>
                    <a:pt x="2188980" y="1936960"/>
                    <a:pt x="2115652" y="1980419"/>
                  </a:cubicBezTo>
                  <a:cubicBezTo>
                    <a:pt x="1257442" y="2474760"/>
                    <a:pt x="1257442" y="2474760"/>
                    <a:pt x="1257442" y="2474760"/>
                  </a:cubicBezTo>
                  <a:cubicBezTo>
                    <a:pt x="1184114" y="2518218"/>
                    <a:pt x="1064616" y="2518218"/>
                    <a:pt x="991288" y="2474760"/>
                  </a:cubicBezTo>
                  <a:cubicBezTo>
                    <a:pt x="133077" y="1980419"/>
                    <a:pt x="133077" y="1980419"/>
                    <a:pt x="133077" y="1980419"/>
                  </a:cubicBezTo>
                  <a:cubicBezTo>
                    <a:pt x="59749" y="1936960"/>
                    <a:pt x="0" y="1833746"/>
                    <a:pt x="0" y="1749546"/>
                  </a:cubicBezTo>
                  <a:lnTo>
                    <a:pt x="0" y="758148"/>
                  </a:lnTo>
                  <a:cubicBezTo>
                    <a:pt x="0" y="672589"/>
                    <a:pt x="59749" y="569375"/>
                    <a:pt x="133077" y="527274"/>
                  </a:cubicBezTo>
                  <a:cubicBezTo>
                    <a:pt x="991288" y="31576"/>
                    <a:pt x="991288" y="31576"/>
                    <a:pt x="991288" y="31576"/>
                  </a:cubicBezTo>
                  <a:cubicBezTo>
                    <a:pt x="1027952" y="10526"/>
                    <a:pt x="1076158" y="0"/>
                    <a:pt x="1124365" y="0"/>
                  </a:cubicBezTo>
                  <a:close/>
                </a:path>
              </a:pathLst>
            </a:custGeom>
            <a:solidFill>
              <a:schemeClr val="bg1"/>
            </a:solidFill>
            <a:ln w="2222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1219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6000" b="1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01</a:t>
              </a:r>
              <a:endParaRPr kumimoji="0" sz="60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10" name="Rectangle 27"/>
          <p:cNvSpPr/>
          <p:nvPr/>
        </p:nvSpPr>
        <p:spPr>
          <a:xfrm>
            <a:off x="638026" y="4209736"/>
            <a:ext cx="3822272" cy="734493"/>
          </a:xfrm>
          <a:prstGeom prst="rect">
            <a:avLst/>
          </a:prstGeom>
        </p:spPr>
        <p:txBody>
          <a:bodyPr wrap="none" lIns="192000" tIns="0" rIns="192000" bIns="0">
            <a:noAutofit/>
          </a:bodyPr>
          <a:lstStyle/>
          <a:p>
            <a:pPr algn="ctr"/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语音合成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540000" y="419735"/>
            <a:ext cx="504000" cy="504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360000" y="282575"/>
            <a:ext cx="504000" cy="504000"/>
          </a:xfrm>
          <a:prstGeom prst="rect">
            <a:avLst/>
          </a:prstGeom>
          <a:solidFill>
            <a:schemeClr val="bg1">
              <a:alpha val="0"/>
            </a:schemeClr>
          </a:solidFill>
          <a:ln w="12700" cmpd="sng">
            <a:solidFill>
              <a:schemeClr val="bg1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949325" y="2479675"/>
            <a:ext cx="2417445" cy="1898015"/>
            <a:chOff x="676275" y="1709058"/>
            <a:chExt cx="1543050" cy="1105719"/>
          </a:xfrm>
        </p:grpSpPr>
        <p:sp>
          <p:nvSpPr>
            <p:cNvPr id="3" name="对角圆角矩形 1"/>
            <p:cNvSpPr/>
            <p:nvPr/>
          </p:nvSpPr>
          <p:spPr>
            <a:xfrm>
              <a:off x="676275" y="1709058"/>
              <a:ext cx="1543050" cy="1105719"/>
            </a:xfrm>
            <a:prstGeom prst="round2DiagRect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sz="200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4" name="文本框 10"/>
            <p:cNvSpPr txBox="1"/>
            <p:nvPr/>
          </p:nvSpPr>
          <p:spPr>
            <a:xfrm>
              <a:off x="676276" y="2062611"/>
              <a:ext cx="1529507" cy="253916"/>
            </a:xfrm>
            <a:prstGeom prst="rect">
              <a:avLst/>
            </a:prstGeom>
            <a:noFill/>
          </p:spPr>
          <p:txBody>
            <a:bodyPr wrap="none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3600" b="1" dirty="0">
                  <a:solidFill>
                    <a:schemeClr val="bg1"/>
                  </a:solidFill>
                  <a:cs typeface="+mn-ea"/>
                  <a:sym typeface="+mn-lt"/>
                </a:rPr>
                <a:t>元音识别</a:t>
              </a:r>
              <a:endParaRPr lang="en-US" altLang="zh-CN" sz="36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5" name="矩形 4"/>
          <p:cNvSpPr/>
          <p:nvPr/>
        </p:nvSpPr>
        <p:spPr>
          <a:xfrm>
            <a:off x="3646713" y="1763485"/>
            <a:ext cx="7815943" cy="2873829"/>
          </a:xfrm>
          <a:prstGeom prst="rect">
            <a:avLst/>
          </a:prstGeom>
          <a:solidFill>
            <a:schemeClr val="bg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3820614" y="2204629"/>
            <a:ext cx="7054215" cy="1725114"/>
          </a:xfrm>
          <a:prstGeom prst="rect">
            <a:avLst/>
          </a:prstGeom>
          <a:noFill/>
        </p:spPr>
        <p:txBody>
          <a:bodyPr wrap="square" rtlCol="0"/>
          <a:lstStyle/>
          <a:p>
            <a:pPr lvl="1"/>
            <a:r>
              <a:rPr lang="en-US" altLang="zh-CN" sz="3200" b="1" dirty="0">
                <a:solidFill>
                  <a:schemeClr val="bg1"/>
                </a:solidFill>
                <a:sym typeface="+mn-ea"/>
              </a:rPr>
              <a:t>LPC</a:t>
            </a:r>
            <a:r>
              <a:rPr lang="zh-CN" altLang="en-US" sz="3200" b="1" dirty="0">
                <a:solidFill>
                  <a:schemeClr val="bg1"/>
                </a:solidFill>
                <a:sym typeface="+mn-ea"/>
              </a:rPr>
              <a:t>与</a:t>
            </a:r>
            <a:r>
              <a:rPr lang="en-US" altLang="zh-CN" sz="3200" b="1" dirty="0">
                <a:solidFill>
                  <a:schemeClr val="bg1"/>
                </a:solidFill>
                <a:sym typeface="+mn-ea"/>
              </a:rPr>
              <a:t>MFCC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zh-CN" altLang="en-US" sz="2800" b="1" dirty="0">
                <a:solidFill>
                  <a:schemeClr val="bg1"/>
                </a:solidFill>
                <a:sym typeface="+mn-ea"/>
              </a:rPr>
              <a:t>利用</a:t>
            </a:r>
            <a:r>
              <a:rPr lang="en-US" altLang="zh-CN" sz="2800" b="1" dirty="0">
                <a:solidFill>
                  <a:schemeClr val="bg1"/>
                </a:solidFill>
                <a:sym typeface="+mn-ea"/>
              </a:rPr>
              <a:t>LPC</a:t>
            </a:r>
            <a:r>
              <a:rPr lang="zh-CN" altLang="en-US" sz="2800" b="1" dirty="0">
                <a:solidFill>
                  <a:schemeClr val="bg1"/>
                </a:solidFill>
                <a:sym typeface="+mn-ea"/>
              </a:rPr>
              <a:t>也可以做类似的工作，效果上</a:t>
            </a:r>
            <a:r>
              <a:rPr lang="en-US" altLang="zh-CN" sz="2800" b="1" dirty="0">
                <a:solidFill>
                  <a:schemeClr val="bg1"/>
                </a:solidFill>
                <a:sym typeface="+mn-ea"/>
              </a:rPr>
              <a:t>MFCC</a:t>
            </a:r>
            <a:r>
              <a:rPr lang="zh-CN" altLang="en-US" sz="2800" b="1" dirty="0">
                <a:solidFill>
                  <a:schemeClr val="bg1"/>
                </a:solidFill>
                <a:sym typeface="+mn-ea"/>
              </a:rPr>
              <a:t>可能会稍微好一点</a:t>
            </a:r>
            <a:r>
              <a:rPr lang="zh-CN" altLang="en-US" sz="3200" b="1" dirty="0">
                <a:solidFill>
                  <a:schemeClr val="bg1"/>
                </a:solidFill>
                <a:sym typeface="+mn-ea"/>
              </a:rPr>
              <a:t>。</a:t>
            </a:r>
          </a:p>
          <a:p>
            <a:pPr lvl="1"/>
            <a:endParaRPr lang="zh-CN" altLang="en-US" sz="3200" b="1" dirty="0">
              <a:solidFill>
                <a:schemeClr val="bg1"/>
              </a:solidFill>
              <a:sym typeface="+mn-ea"/>
            </a:endParaRPr>
          </a:p>
          <a:p>
            <a:pPr lvl="1"/>
            <a:endParaRPr lang="zh-CN" altLang="en-US" sz="3200" b="1" dirty="0">
              <a:solidFill>
                <a:schemeClr val="bg1"/>
              </a:solidFill>
              <a:sym typeface="+mn-ea"/>
            </a:endParaRPr>
          </a:p>
          <a:p>
            <a:pPr lvl="1"/>
            <a:endParaRPr lang="zh-CN" altLang="en-US" sz="3200" b="1" dirty="0">
              <a:solidFill>
                <a:schemeClr val="bg1"/>
              </a:solidFill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="">
      <p:transition spd="slow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540000" y="419735"/>
            <a:ext cx="504000" cy="504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360000" y="282575"/>
            <a:ext cx="504000" cy="504000"/>
          </a:xfrm>
          <a:prstGeom prst="rect">
            <a:avLst/>
          </a:prstGeom>
          <a:solidFill>
            <a:schemeClr val="bg1">
              <a:alpha val="0"/>
            </a:schemeClr>
          </a:solidFill>
          <a:ln w="12700" cmpd="sng">
            <a:solidFill>
              <a:schemeClr val="bg1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949325" y="2479675"/>
            <a:ext cx="2417445" cy="1898015"/>
            <a:chOff x="676275" y="1709058"/>
            <a:chExt cx="1543050" cy="1105719"/>
          </a:xfrm>
        </p:grpSpPr>
        <p:sp>
          <p:nvSpPr>
            <p:cNvPr id="3" name="对角圆角矩形 1"/>
            <p:cNvSpPr/>
            <p:nvPr/>
          </p:nvSpPr>
          <p:spPr>
            <a:xfrm>
              <a:off x="676275" y="1709058"/>
              <a:ext cx="1543050" cy="1105719"/>
            </a:xfrm>
            <a:prstGeom prst="round2DiagRect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sz="200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4" name="文本框 10"/>
            <p:cNvSpPr txBox="1"/>
            <p:nvPr/>
          </p:nvSpPr>
          <p:spPr>
            <a:xfrm>
              <a:off x="676276" y="2062611"/>
              <a:ext cx="1529507" cy="253916"/>
            </a:xfrm>
            <a:prstGeom prst="rect">
              <a:avLst/>
            </a:prstGeom>
            <a:noFill/>
          </p:spPr>
          <p:txBody>
            <a:bodyPr wrap="none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3600" b="1" dirty="0">
                  <a:solidFill>
                    <a:schemeClr val="bg1"/>
                  </a:solidFill>
                  <a:cs typeface="+mn-ea"/>
                  <a:sym typeface="+mn-lt"/>
                </a:rPr>
                <a:t>语音识别</a:t>
              </a:r>
              <a:endParaRPr lang="en-US" altLang="zh-CN" sz="36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5" name="矩形 4"/>
          <p:cNvSpPr/>
          <p:nvPr/>
        </p:nvSpPr>
        <p:spPr>
          <a:xfrm>
            <a:off x="3712027" y="81644"/>
            <a:ext cx="7873093" cy="6613070"/>
          </a:xfrm>
          <a:prstGeom prst="rect">
            <a:avLst/>
          </a:prstGeom>
          <a:solidFill>
            <a:schemeClr val="bg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3532027" y="163286"/>
            <a:ext cx="7391787" cy="760449"/>
          </a:xfrm>
          <a:prstGeom prst="rect">
            <a:avLst/>
          </a:prstGeom>
          <a:noFill/>
        </p:spPr>
        <p:txBody>
          <a:bodyPr wrap="square" rtlCol="0"/>
          <a:lstStyle/>
          <a:p>
            <a:pPr lvl="1"/>
            <a:r>
              <a:rPr lang="zh-CN" altLang="en-US" sz="3200" b="1" dirty="0">
                <a:solidFill>
                  <a:schemeClr val="bg1"/>
                </a:solidFill>
                <a:sym typeface="+mn-ea"/>
              </a:rPr>
              <a:t>复杂任务下的语音识别</a:t>
            </a:r>
          </a:p>
          <a:p>
            <a:pPr lvl="1"/>
            <a:endParaRPr lang="zh-CN" altLang="en-US" sz="3200" b="1" dirty="0">
              <a:solidFill>
                <a:schemeClr val="bg1"/>
              </a:solidFill>
              <a:sym typeface="+mn-ea"/>
            </a:endParaRPr>
          </a:p>
          <a:p>
            <a:pPr lvl="1"/>
            <a:endParaRPr lang="zh-CN" altLang="en-US" sz="3200" b="1" dirty="0">
              <a:solidFill>
                <a:schemeClr val="bg1"/>
              </a:solidFill>
              <a:sym typeface="+mn-ea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B22E61C2-CDA7-49ED-BFE3-36048327BF1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6613" y="728885"/>
            <a:ext cx="5754700" cy="57791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="">
      <p:transition spd="slow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/>
          <p:cNvSpPr/>
          <p:nvPr/>
        </p:nvSpPr>
        <p:spPr>
          <a:xfrm>
            <a:off x="657859" y="848995"/>
            <a:ext cx="5710283" cy="5825490"/>
          </a:xfrm>
          <a:prstGeom prst="rect">
            <a:avLst/>
          </a:prstGeom>
          <a:solidFill>
            <a:srgbClr val="FFFFFF">
              <a:alpha val="1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600" b="1" dirty="0">
                <a:latin typeface="+mn-ea"/>
                <a:sym typeface="Arial" panose="020B0604020202020204" pitchFamily="34" charset="0"/>
              </a:rPr>
              <a:t>语音合成</a:t>
            </a:r>
            <a:endParaRPr lang="en-US" altLang="zh-CN" sz="3600" b="1" dirty="0">
              <a:latin typeface="+mn-ea"/>
              <a:sym typeface="Arial" panose="020B0604020202020204" pitchFamily="34" charset="0"/>
            </a:endParaRPr>
          </a:p>
          <a:p>
            <a:pPr marL="1028700" lvl="1" indent="-571500" algn="ctr">
              <a:buFont typeface="Wingdings" panose="05000000000000000000" pitchFamily="2" charset="2"/>
              <a:buChar char="Ø"/>
            </a:pPr>
            <a:r>
              <a:rPr lang="zh-CN" altLang="en-US" sz="3200" b="1" dirty="0">
                <a:latin typeface="+mn-ea"/>
                <a:sym typeface="Arial" panose="020B0604020202020204" pitchFamily="34" charset="0"/>
              </a:rPr>
              <a:t>历史</a:t>
            </a:r>
            <a:endParaRPr lang="en-US" altLang="zh-CN" sz="3200" b="1" dirty="0">
              <a:latin typeface="+mn-ea"/>
              <a:sym typeface="Arial" panose="020B0604020202020204" pitchFamily="34" charset="0"/>
            </a:endParaRPr>
          </a:p>
          <a:p>
            <a:pPr marL="1485900" lvl="2" indent="-571500" algn="ctr">
              <a:buFont typeface="Wingdings" panose="05000000000000000000" pitchFamily="2" charset="2"/>
              <a:buChar char="Ø"/>
            </a:pPr>
            <a:r>
              <a:rPr lang="zh-CN" altLang="en-US" sz="2800" b="1" dirty="0">
                <a:latin typeface="+mn-ea"/>
                <a:sym typeface="Arial" panose="020B0604020202020204" pitchFamily="34" charset="0"/>
              </a:rPr>
              <a:t>机械</a:t>
            </a:r>
            <a:endParaRPr lang="en-US" altLang="zh-CN" sz="2800" b="1" dirty="0">
              <a:latin typeface="+mn-ea"/>
              <a:sym typeface="Arial" panose="020B0604020202020204" pitchFamily="34" charset="0"/>
            </a:endParaRPr>
          </a:p>
          <a:p>
            <a:pPr marL="1485900" lvl="2" indent="-571500" algn="ctr">
              <a:buFont typeface="Wingdings" panose="05000000000000000000" pitchFamily="2" charset="2"/>
              <a:buChar char="Ø"/>
            </a:pPr>
            <a:r>
              <a:rPr lang="zh-CN" altLang="en-US" sz="2800" b="1" dirty="0">
                <a:latin typeface="+mn-ea"/>
                <a:sym typeface="Arial" panose="020B0604020202020204" pitchFamily="34" charset="0"/>
              </a:rPr>
              <a:t>电子</a:t>
            </a:r>
            <a:endParaRPr lang="en-US" altLang="zh-CN" sz="2800" b="1" dirty="0">
              <a:latin typeface="+mn-ea"/>
              <a:sym typeface="Arial" panose="020B0604020202020204" pitchFamily="34" charset="0"/>
            </a:endParaRPr>
          </a:p>
          <a:p>
            <a:pPr marL="1485900" lvl="2" indent="-571500" algn="ctr">
              <a:buFont typeface="Wingdings" panose="05000000000000000000" pitchFamily="2" charset="2"/>
              <a:buChar char="Ø"/>
            </a:pPr>
            <a:r>
              <a:rPr lang="zh-CN" altLang="en-US" sz="2800" b="1" dirty="0">
                <a:latin typeface="+mn-ea"/>
                <a:sym typeface="Arial" panose="020B0604020202020204" pitchFamily="34" charset="0"/>
              </a:rPr>
              <a:t>数字</a:t>
            </a:r>
            <a:endParaRPr lang="en-US" altLang="zh-CN" sz="2800" b="1" dirty="0">
              <a:latin typeface="+mn-ea"/>
              <a:sym typeface="Arial" panose="020B0604020202020204" pitchFamily="34" charset="0"/>
            </a:endParaRPr>
          </a:p>
          <a:p>
            <a:pPr marL="1028700" lvl="1" indent="-571500" algn="ctr">
              <a:buFont typeface="Wingdings" panose="05000000000000000000" pitchFamily="2" charset="2"/>
              <a:buChar char="Ø"/>
            </a:pPr>
            <a:r>
              <a:rPr lang="zh-CN" altLang="en-US" sz="3200" b="1" dirty="0">
                <a:latin typeface="+mn-ea"/>
                <a:sym typeface="Arial" panose="020B0604020202020204" pitchFamily="34" charset="0"/>
              </a:rPr>
              <a:t>方法</a:t>
            </a:r>
            <a:endParaRPr lang="en-US" altLang="zh-CN" sz="3200" b="1" dirty="0">
              <a:latin typeface="+mn-ea"/>
              <a:sym typeface="Arial" panose="020B0604020202020204" pitchFamily="34" charset="0"/>
            </a:endParaRPr>
          </a:p>
          <a:p>
            <a:pPr marL="1485900" lvl="2" indent="-571500" algn="ctr">
              <a:buFont typeface="Wingdings" panose="05000000000000000000" pitchFamily="2" charset="2"/>
              <a:buChar char="Ø"/>
            </a:pPr>
            <a:r>
              <a:rPr lang="zh-CN" altLang="en-US" sz="2800" b="1" dirty="0">
                <a:latin typeface="+mn-ea"/>
                <a:sym typeface="Arial" panose="020B0604020202020204" pitchFamily="34" charset="0"/>
              </a:rPr>
              <a:t>波形</a:t>
            </a:r>
            <a:endParaRPr lang="en-US" altLang="zh-CN" sz="2800" b="1" dirty="0">
              <a:latin typeface="+mn-ea"/>
              <a:sym typeface="Arial" panose="020B0604020202020204" pitchFamily="34" charset="0"/>
            </a:endParaRPr>
          </a:p>
          <a:p>
            <a:pPr marL="1485900" lvl="2" indent="-571500" algn="ctr">
              <a:buFont typeface="Wingdings" panose="05000000000000000000" pitchFamily="2" charset="2"/>
              <a:buChar char="Ø"/>
            </a:pPr>
            <a:r>
              <a:rPr lang="zh-CN" altLang="en-US" sz="2800" b="1" dirty="0">
                <a:latin typeface="+mn-ea"/>
                <a:sym typeface="Arial" panose="020B0604020202020204" pitchFamily="34" charset="0"/>
              </a:rPr>
              <a:t>参数</a:t>
            </a:r>
            <a:endParaRPr lang="en-US" altLang="zh-CN" sz="2800" b="1" dirty="0">
              <a:latin typeface="+mn-ea"/>
              <a:sym typeface="Arial" panose="020B0604020202020204" pitchFamily="34" charset="0"/>
            </a:endParaRPr>
          </a:p>
          <a:p>
            <a:pPr marL="1485900" lvl="2" indent="-571500" algn="ctr">
              <a:buFont typeface="Wingdings" panose="05000000000000000000" pitchFamily="2" charset="2"/>
              <a:buChar char="Ø"/>
            </a:pPr>
            <a:r>
              <a:rPr lang="zh-CN" altLang="en-US" sz="2800" b="1" dirty="0">
                <a:latin typeface="+mn-ea"/>
                <a:sym typeface="Arial" panose="020B0604020202020204" pitchFamily="34" charset="0"/>
              </a:rPr>
              <a:t>规则</a:t>
            </a:r>
            <a:endParaRPr lang="zh-CN" sz="3600" b="1" dirty="0">
              <a:latin typeface="+mn-ea"/>
              <a:sym typeface="Arial" panose="020B0604020202020204" pitchFamily="34" charset="0"/>
            </a:endParaRPr>
          </a:p>
        </p:txBody>
      </p:sp>
      <p:sp>
        <p:nvSpPr>
          <p:cNvPr id="16" name="TextBox 8"/>
          <p:cNvSpPr txBox="1"/>
          <p:nvPr/>
        </p:nvSpPr>
        <p:spPr>
          <a:xfrm>
            <a:off x="4723765" y="285433"/>
            <a:ext cx="2922905" cy="49212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Summary</a:t>
            </a:r>
          </a:p>
        </p:txBody>
      </p:sp>
      <p:cxnSp>
        <p:nvCxnSpPr>
          <p:cNvPr id="2" name="直接连接符 1"/>
          <p:cNvCxnSpPr/>
          <p:nvPr/>
        </p:nvCxnSpPr>
        <p:spPr>
          <a:xfrm>
            <a:off x="734695" y="562610"/>
            <a:ext cx="4320000" cy="0"/>
          </a:xfrm>
          <a:prstGeom prst="line">
            <a:avLst/>
          </a:prstGeom>
          <a:ln w="28575" cmpd="sng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/>
        </p:nvCxnSpPr>
        <p:spPr>
          <a:xfrm flipV="1">
            <a:off x="7244080" y="509905"/>
            <a:ext cx="4320000" cy="31750"/>
          </a:xfrm>
          <a:prstGeom prst="line">
            <a:avLst/>
          </a:prstGeom>
          <a:ln w="28575" cmpd="sng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/>
          <p:cNvSpPr/>
          <p:nvPr/>
        </p:nvSpPr>
        <p:spPr>
          <a:xfrm>
            <a:off x="6555105" y="848360"/>
            <a:ext cx="5153025" cy="5826125"/>
          </a:xfrm>
          <a:prstGeom prst="rect">
            <a:avLst/>
          </a:prstGeom>
          <a:solidFill>
            <a:schemeClr val="bg1">
              <a:lumMod val="9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indent="0" algn="l">
              <a:lnSpc>
                <a:spcPct val="120000"/>
              </a:lnSpc>
              <a:buNone/>
            </a:pPr>
            <a:r>
              <a:rPr lang="zh-CN" altLang="en-US" sz="3600" b="1" dirty="0"/>
              <a:t>语音识别</a:t>
            </a:r>
            <a:endParaRPr lang="en-US" altLang="zh-CN" sz="3600" b="1" dirty="0"/>
          </a:p>
          <a:p>
            <a:pPr marL="1485900" lvl="2" indent="-57150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zh-CN" altLang="en-US" sz="2800" b="1" dirty="0"/>
              <a:t>历史</a:t>
            </a:r>
            <a:endParaRPr lang="en-US" altLang="zh-CN" sz="2800" b="1" dirty="0"/>
          </a:p>
          <a:p>
            <a:pPr marL="1485900" lvl="2" indent="-57150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zh-CN" altLang="en-US" sz="2800" b="1" dirty="0"/>
              <a:t>流程</a:t>
            </a:r>
            <a:endParaRPr lang="en-US" altLang="zh-CN" sz="2800" b="1" dirty="0"/>
          </a:p>
          <a:p>
            <a:pPr marL="1485900" lvl="2" indent="-57150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zh-CN" altLang="en-US" sz="2800" b="1" dirty="0"/>
              <a:t>元音识别</a:t>
            </a:r>
          </a:p>
          <a:p>
            <a:pPr marL="1028700" lvl="1" indent="-571500" algn="l">
              <a:lnSpc>
                <a:spcPct val="120000"/>
              </a:lnSpc>
              <a:buFont typeface="Wingdings" panose="05000000000000000000" charset="0"/>
              <a:buChar char="Ø"/>
            </a:pPr>
            <a:endParaRPr lang="zh-CN" altLang="en-US" sz="3600" b="1" dirty="0"/>
          </a:p>
          <a:p>
            <a:pPr marL="1028700" lvl="1" indent="-571500" algn="l">
              <a:lnSpc>
                <a:spcPct val="120000"/>
              </a:lnSpc>
              <a:buFont typeface="Wingdings" panose="05000000000000000000" charset="0"/>
              <a:buChar char="Ø"/>
            </a:pPr>
            <a:endParaRPr lang="zh-CN" altLang="en-US" sz="3600" b="1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747737" y="3361312"/>
            <a:ext cx="5083294" cy="922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zh-CN" sz="5400" b="1" spc="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2022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4136892" y="1432559"/>
            <a:ext cx="4241800" cy="1737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7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谢   谢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540000" y="419735"/>
            <a:ext cx="504000" cy="504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360000" y="282575"/>
            <a:ext cx="504000" cy="504000"/>
          </a:xfrm>
          <a:prstGeom prst="rect">
            <a:avLst/>
          </a:prstGeom>
          <a:solidFill>
            <a:schemeClr val="bg1">
              <a:alpha val="0"/>
            </a:schemeClr>
          </a:solidFill>
          <a:ln w="12700" cmpd="sng">
            <a:solidFill>
              <a:schemeClr val="bg1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949325" y="2479675"/>
            <a:ext cx="2417445" cy="1898015"/>
            <a:chOff x="676275" y="1709058"/>
            <a:chExt cx="1543050" cy="1105719"/>
          </a:xfrm>
        </p:grpSpPr>
        <p:sp>
          <p:nvSpPr>
            <p:cNvPr id="3" name="对角圆角矩形 1"/>
            <p:cNvSpPr/>
            <p:nvPr/>
          </p:nvSpPr>
          <p:spPr>
            <a:xfrm>
              <a:off x="676275" y="1709058"/>
              <a:ext cx="1543050" cy="1105719"/>
            </a:xfrm>
            <a:prstGeom prst="round2DiagRect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sz="200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4" name="文本框 10"/>
            <p:cNvSpPr txBox="1"/>
            <p:nvPr/>
          </p:nvSpPr>
          <p:spPr>
            <a:xfrm>
              <a:off x="676276" y="2062611"/>
              <a:ext cx="1529507" cy="253916"/>
            </a:xfrm>
            <a:prstGeom prst="rect">
              <a:avLst/>
            </a:prstGeom>
            <a:noFill/>
          </p:spPr>
          <p:txBody>
            <a:bodyPr wrap="none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3600" b="1" dirty="0">
                  <a:solidFill>
                    <a:schemeClr val="bg1"/>
                  </a:solidFill>
                  <a:cs typeface="+mn-ea"/>
                  <a:sym typeface="+mn-lt"/>
                </a:rPr>
                <a:t>定义</a:t>
              </a:r>
              <a:endParaRPr lang="en-US" altLang="zh-CN" sz="36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5" name="矩形 4"/>
          <p:cNvSpPr/>
          <p:nvPr/>
        </p:nvSpPr>
        <p:spPr>
          <a:xfrm>
            <a:off x="3679371" y="315686"/>
            <a:ext cx="8305799" cy="6248400"/>
          </a:xfrm>
          <a:prstGeom prst="rect">
            <a:avLst/>
          </a:prstGeom>
          <a:solidFill>
            <a:schemeClr val="bg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3755571" y="419735"/>
            <a:ext cx="8098971" cy="5972901"/>
          </a:xfrm>
          <a:prstGeom prst="rect">
            <a:avLst/>
          </a:prstGeom>
          <a:noFill/>
        </p:spPr>
        <p:txBody>
          <a:bodyPr wrap="square" rtlCol="0"/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3200" b="1" dirty="0">
                <a:solidFill>
                  <a:schemeClr val="bg1"/>
                </a:solidFill>
                <a:sym typeface="+mn-ea"/>
              </a:rPr>
              <a:t>语音合成（</a:t>
            </a:r>
            <a:r>
              <a:rPr lang="en-US" altLang="zh-CN" sz="3200" b="1" dirty="0">
                <a:solidFill>
                  <a:schemeClr val="bg1"/>
                </a:solidFill>
                <a:sym typeface="+mn-ea"/>
              </a:rPr>
              <a:t>sound </a:t>
            </a:r>
            <a:r>
              <a:rPr lang="en-US" altLang="zh-CN" sz="3200" b="1" dirty="0">
                <a:solidFill>
                  <a:schemeClr val="bg1"/>
                </a:solidFill>
              </a:rPr>
              <a:t>synthesis</a:t>
            </a:r>
            <a:r>
              <a:rPr lang="zh-CN" altLang="en-US" sz="3200" b="1" dirty="0">
                <a:solidFill>
                  <a:schemeClr val="bg1"/>
                </a:solidFill>
                <a:sym typeface="+mn-ea"/>
              </a:rPr>
              <a:t>）的定义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zh-CN" altLang="zh-CN" sz="2800" b="1" dirty="0">
                <a:solidFill>
                  <a:schemeClr val="bg1"/>
                </a:solidFill>
              </a:rPr>
              <a:t>语音合成是通过机械的、电子的方法产生人造语音的技术。</a:t>
            </a:r>
            <a:r>
              <a:rPr lang="zh-CN" altLang="en-US" sz="2800" b="1" dirty="0">
                <a:solidFill>
                  <a:schemeClr val="bg1"/>
                </a:solidFill>
              </a:rPr>
              <a:t>（鲍怀翘等，</a:t>
            </a:r>
            <a:r>
              <a:rPr lang="en-US" altLang="zh-CN" sz="2800" b="1" dirty="0">
                <a:solidFill>
                  <a:schemeClr val="bg1"/>
                </a:solidFill>
              </a:rPr>
              <a:t>2014:489</a:t>
            </a:r>
            <a:r>
              <a:rPr lang="zh-CN" altLang="en-US" sz="2800" b="1" dirty="0">
                <a:solidFill>
                  <a:schemeClr val="bg1"/>
                </a:solidFill>
              </a:rPr>
              <a:t>）</a:t>
            </a:r>
            <a:endParaRPr lang="en-US" altLang="zh-CN" sz="2800" b="1" dirty="0">
              <a:solidFill>
                <a:schemeClr val="bg1"/>
              </a:solidFill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zh-CN" altLang="en-US" sz="2800" b="1" dirty="0">
                <a:solidFill>
                  <a:schemeClr val="bg1"/>
                </a:solidFill>
                <a:sym typeface="+mn-ea"/>
              </a:rPr>
              <a:t>语音合成指让机器说出人类听得懂的话。它涉及三个不同的层次（张雪英，</a:t>
            </a:r>
            <a:r>
              <a:rPr lang="en-US" altLang="zh-CN" sz="2800" b="1" dirty="0">
                <a:solidFill>
                  <a:schemeClr val="bg1"/>
                </a:solidFill>
                <a:sym typeface="+mn-ea"/>
              </a:rPr>
              <a:t>2016</a:t>
            </a:r>
            <a:r>
              <a:rPr lang="zh-CN" altLang="en-US" sz="2800" b="1" dirty="0">
                <a:solidFill>
                  <a:schemeClr val="bg1"/>
                </a:solidFill>
                <a:sym typeface="+mn-ea"/>
              </a:rPr>
              <a:t>：</a:t>
            </a:r>
            <a:r>
              <a:rPr lang="en-US" altLang="zh-CN" sz="2800" b="1" dirty="0">
                <a:solidFill>
                  <a:schemeClr val="bg1"/>
                </a:solidFill>
                <a:sym typeface="+mn-ea"/>
              </a:rPr>
              <a:t>155</a:t>
            </a:r>
            <a:r>
              <a:rPr lang="zh-CN" altLang="en-US" sz="2800" b="1" dirty="0">
                <a:solidFill>
                  <a:schemeClr val="bg1"/>
                </a:solidFill>
                <a:sym typeface="+mn-ea"/>
              </a:rPr>
              <a:t>）</a:t>
            </a:r>
          </a:p>
          <a:p>
            <a:pPr lvl="2"/>
            <a:r>
              <a:rPr lang="zh-CN" altLang="en-US" sz="2800" b="1" dirty="0">
                <a:solidFill>
                  <a:schemeClr val="bg1"/>
                </a:solidFill>
                <a:sym typeface="+mn-ea"/>
              </a:rPr>
              <a:t>（</a:t>
            </a:r>
            <a:r>
              <a:rPr lang="en-US" altLang="zh-CN" sz="2800" b="1" dirty="0">
                <a:solidFill>
                  <a:schemeClr val="bg1"/>
                </a:solidFill>
                <a:sym typeface="+mn-ea"/>
              </a:rPr>
              <a:t>1</a:t>
            </a:r>
            <a:r>
              <a:rPr lang="zh-CN" altLang="en-US" sz="2800" b="1" dirty="0">
                <a:solidFill>
                  <a:schemeClr val="bg1"/>
                </a:solidFill>
                <a:sym typeface="+mn-ea"/>
              </a:rPr>
              <a:t>）从文字到语音。</a:t>
            </a:r>
          </a:p>
          <a:p>
            <a:pPr lvl="2"/>
            <a:r>
              <a:rPr lang="zh-CN" altLang="en-US" sz="2800" b="1" dirty="0">
                <a:solidFill>
                  <a:schemeClr val="bg1"/>
                </a:solidFill>
                <a:sym typeface="+mn-ea"/>
              </a:rPr>
              <a:t>（</a:t>
            </a:r>
            <a:r>
              <a:rPr lang="en-US" altLang="zh-CN" sz="2800" b="1" dirty="0">
                <a:solidFill>
                  <a:schemeClr val="bg1"/>
                </a:solidFill>
                <a:sym typeface="+mn-ea"/>
              </a:rPr>
              <a:t>2</a:t>
            </a:r>
            <a:r>
              <a:rPr lang="zh-CN" altLang="en-US" sz="2800" b="1" dirty="0">
                <a:solidFill>
                  <a:schemeClr val="bg1"/>
                </a:solidFill>
                <a:sym typeface="+mn-ea"/>
              </a:rPr>
              <a:t>）从概念到语音。</a:t>
            </a:r>
          </a:p>
          <a:p>
            <a:pPr lvl="2"/>
            <a:r>
              <a:rPr lang="zh-CN" altLang="en-US" sz="2800" b="1" dirty="0">
                <a:solidFill>
                  <a:schemeClr val="bg1"/>
                </a:solidFill>
                <a:sym typeface="+mn-ea"/>
              </a:rPr>
              <a:t>（</a:t>
            </a:r>
            <a:r>
              <a:rPr lang="en-US" altLang="zh-CN" sz="2800" b="1" dirty="0">
                <a:solidFill>
                  <a:schemeClr val="bg1"/>
                </a:solidFill>
                <a:sym typeface="+mn-ea"/>
              </a:rPr>
              <a:t>3</a:t>
            </a:r>
            <a:r>
              <a:rPr lang="zh-CN" altLang="en-US" sz="2800" b="1" dirty="0">
                <a:solidFill>
                  <a:schemeClr val="bg1"/>
                </a:solidFill>
                <a:sym typeface="+mn-ea"/>
              </a:rPr>
              <a:t>）从意向到语音。</a:t>
            </a:r>
          </a:p>
          <a:p>
            <a:pPr lvl="1"/>
            <a:endParaRPr lang="en-US" altLang="zh-CN" sz="3200" b="1" dirty="0">
              <a:solidFill>
                <a:schemeClr val="bg1"/>
              </a:solidFill>
              <a:sym typeface="+mn-ea"/>
            </a:endParaRPr>
          </a:p>
          <a:p>
            <a:pPr lvl="1"/>
            <a:endParaRPr lang="zh-CN" altLang="en-US" sz="3200" b="1" dirty="0">
              <a:solidFill>
                <a:schemeClr val="bg1"/>
              </a:solidFill>
              <a:sym typeface="+mn-ea"/>
            </a:endParaRPr>
          </a:p>
          <a:p>
            <a:pPr lvl="1"/>
            <a:endParaRPr lang="zh-CN" altLang="en-US" sz="3200" b="1" dirty="0">
              <a:solidFill>
                <a:schemeClr val="bg1"/>
              </a:solidFill>
              <a:sym typeface="+mn-ea"/>
            </a:endParaRPr>
          </a:p>
          <a:p>
            <a:pPr lvl="1"/>
            <a:endParaRPr lang="zh-CN" altLang="en-US" sz="3200" b="1" dirty="0">
              <a:solidFill>
                <a:schemeClr val="bg1"/>
              </a:solidFill>
              <a:sym typeface="+mn-ea"/>
            </a:endParaRPr>
          </a:p>
          <a:p>
            <a:pPr lvl="1"/>
            <a:endParaRPr lang="zh-CN" altLang="en-US" sz="3200" b="1" dirty="0">
              <a:solidFill>
                <a:schemeClr val="bg1"/>
              </a:solidFill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61095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="">
      <p:transition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540000" y="419735"/>
            <a:ext cx="504000" cy="504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360000" y="282575"/>
            <a:ext cx="504000" cy="504000"/>
          </a:xfrm>
          <a:prstGeom prst="rect">
            <a:avLst/>
          </a:prstGeom>
          <a:solidFill>
            <a:schemeClr val="bg1">
              <a:alpha val="0"/>
            </a:schemeClr>
          </a:solidFill>
          <a:ln w="12700" cmpd="sng">
            <a:solidFill>
              <a:schemeClr val="bg1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949325" y="2479675"/>
            <a:ext cx="2417445" cy="1898015"/>
            <a:chOff x="676275" y="1709058"/>
            <a:chExt cx="1543050" cy="1105719"/>
          </a:xfrm>
        </p:grpSpPr>
        <p:sp>
          <p:nvSpPr>
            <p:cNvPr id="3" name="对角圆角矩形 1"/>
            <p:cNvSpPr/>
            <p:nvPr/>
          </p:nvSpPr>
          <p:spPr>
            <a:xfrm>
              <a:off x="676275" y="1709058"/>
              <a:ext cx="1543050" cy="1105719"/>
            </a:xfrm>
            <a:prstGeom prst="round2DiagRect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sz="200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4" name="文本框 10"/>
            <p:cNvSpPr txBox="1"/>
            <p:nvPr/>
          </p:nvSpPr>
          <p:spPr>
            <a:xfrm>
              <a:off x="676276" y="2062611"/>
              <a:ext cx="1529507" cy="253916"/>
            </a:xfrm>
            <a:prstGeom prst="rect">
              <a:avLst/>
            </a:prstGeom>
            <a:noFill/>
          </p:spPr>
          <p:txBody>
            <a:bodyPr wrap="none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3600" b="1" dirty="0">
                  <a:solidFill>
                    <a:schemeClr val="bg1"/>
                  </a:solidFill>
                  <a:cs typeface="+mn-ea"/>
                  <a:sym typeface="+mn-lt"/>
                </a:rPr>
                <a:t>历史</a:t>
              </a:r>
              <a:endParaRPr lang="en-US" altLang="zh-CN" sz="36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5" name="矩形 4"/>
          <p:cNvSpPr/>
          <p:nvPr/>
        </p:nvSpPr>
        <p:spPr>
          <a:xfrm>
            <a:off x="3679371" y="315686"/>
            <a:ext cx="8305799" cy="6248400"/>
          </a:xfrm>
          <a:prstGeom prst="rect">
            <a:avLst/>
          </a:prstGeom>
          <a:solidFill>
            <a:schemeClr val="bg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3755571" y="419735"/>
            <a:ext cx="8098971" cy="5972901"/>
          </a:xfrm>
          <a:prstGeom prst="rect">
            <a:avLst/>
          </a:prstGeom>
          <a:noFill/>
        </p:spPr>
        <p:txBody>
          <a:bodyPr wrap="square" rtlCol="0"/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3200" b="1" dirty="0">
                <a:solidFill>
                  <a:schemeClr val="bg1"/>
                </a:solidFill>
                <a:sym typeface="+mn-ea"/>
              </a:rPr>
              <a:t>语音合成简史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zh-CN" altLang="en-US" sz="2800" b="1" dirty="0">
                <a:solidFill>
                  <a:schemeClr val="bg1"/>
                </a:solidFill>
              </a:rPr>
              <a:t>机械式、电子式、计算机语音合成器三阶段、</a:t>
            </a:r>
            <a:endParaRPr lang="en-US" altLang="zh-CN" sz="2800" b="1" dirty="0">
              <a:solidFill>
                <a:schemeClr val="bg1"/>
              </a:solidFill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zh-CN" altLang="en-US" sz="2800" b="1" dirty="0">
                <a:solidFill>
                  <a:schemeClr val="bg1"/>
                </a:solidFill>
              </a:rPr>
              <a:t>机械合成</a:t>
            </a:r>
            <a:endParaRPr lang="en-US" altLang="zh-CN" sz="2800" b="1" dirty="0">
              <a:solidFill>
                <a:schemeClr val="bg1"/>
              </a:solidFill>
            </a:endParaRPr>
          </a:p>
          <a:p>
            <a:pPr marL="1371600" lvl="2" indent="-457200">
              <a:buFont typeface="Wingdings" panose="05000000000000000000" pitchFamily="2" charset="2"/>
              <a:buChar char="Ø"/>
            </a:pPr>
            <a:r>
              <a:rPr lang="en-US" altLang="zh-CN" sz="2400" b="1" dirty="0">
                <a:solidFill>
                  <a:schemeClr val="bg1"/>
                </a:solidFill>
              </a:rPr>
              <a:t>1779</a:t>
            </a:r>
            <a:r>
              <a:rPr lang="zh-CN" altLang="zh-CN" sz="2400" b="1" dirty="0">
                <a:solidFill>
                  <a:schemeClr val="bg1"/>
                </a:solidFill>
              </a:rPr>
              <a:t>年俄国人克拉岑斯坦设计出能产生五个元音的共鸣器，证明了共鸣腔产生元音的机制。</a:t>
            </a:r>
          </a:p>
          <a:p>
            <a:pPr lvl="1"/>
            <a:endParaRPr lang="zh-CN" altLang="en-US" sz="3200" b="1" dirty="0">
              <a:solidFill>
                <a:schemeClr val="bg1"/>
              </a:solidFill>
              <a:sym typeface="+mn-ea"/>
            </a:endParaRPr>
          </a:p>
          <a:p>
            <a:pPr lvl="1"/>
            <a:endParaRPr lang="zh-CN" altLang="en-US" sz="3200" b="1" dirty="0">
              <a:solidFill>
                <a:schemeClr val="bg1"/>
              </a:solidFill>
              <a:sym typeface="+mn-ea"/>
            </a:endParaRPr>
          </a:p>
          <a:p>
            <a:pPr lvl="1"/>
            <a:endParaRPr lang="zh-CN" altLang="en-US" sz="3200" b="1" dirty="0">
              <a:solidFill>
                <a:schemeClr val="bg1"/>
              </a:solidFill>
              <a:sym typeface="+mn-ea"/>
            </a:endParaRPr>
          </a:p>
          <a:p>
            <a:pPr lvl="1"/>
            <a:endParaRPr lang="zh-CN" altLang="en-US" sz="3200" b="1" dirty="0">
              <a:solidFill>
                <a:schemeClr val="bg1"/>
              </a:solidFill>
              <a:sym typeface="+mn-ea"/>
            </a:endParaRPr>
          </a:p>
        </p:txBody>
      </p:sp>
      <p:pic>
        <p:nvPicPr>
          <p:cNvPr id="11" name="Picture 2" descr="C:\Users\Sun Shun\Desktop\004jWVzSzy6HKk0VkVwf6&amp;690.png">
            <a:extLst>
              <a:ext uri="{FF2B5EF4-FFF2-40B4-BE49-F238E27FC236}">
                <a16:creationId xmlns:a16="http://schemas.microsoft.com/office/drawing/2014/main" id="{9DB847D6-4664-4379-BBA9-32FE0873EA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6696" y="4431578"/>
            <a:ext cx="4700297" cy="2110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9F7F59BC-687A-4DBD-A01C-4D283913767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8529" y="2671913"/>
            <a:ext cx="5236013" cy="1967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485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="">
      <p:transition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540000" y="419735"/>
            <a:ext cx="504000" cy="504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360000" y="282575"/>
            <a:ext cx="504000" cy="504000"/>
          </a:xfrm>
          <a:prstGeom prst="rect">
            <a:avLst/>
          </a:prstGeom>
          <a:solidFill>
            <a:schemeClr val="bg1">
              <a:alpha val="0"/>
            </a:schemeClr>
          </a:solidFill>
          <a:ln w="12700" cmpd="sng">
            <a:solidFill>
              <a:schemeClr val="bg1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949325" y="2479675"/>
            <a:ext cx="2417445" cy="1898015"/>
            <a:chOff x="676275" y="1709058"/>
            <a:chExt cx="1543050" cy="1105719"/>
          </a:xfrm>
        </p:grpSpPr>
        <p:sp>
          <p:nvSpPr>
            <p:cNvPr id="3" name="对角圆角矩形 1"/>
            <p:cNvSpPr/>
            <p:nvPr/>
          </p:nvSpPr>
          <p:spPr>
            <a:xfrm>
              <a:off x="676275" y="1709058"/>
              <a:ext cx="1543050" cy="1105719"/>
            </a:xfrm>
            <a:prstGeom prst="round2DiagRect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sz="200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4" name="文本框 10"/>
            <p:cNvSpPr txBox="1"/>
            <p:nvPr/>
          </p:nvSpPr>
          <p:spPr>
            <a:xfrm>
              <a:off x="676276" y="2062611"/>
              <a:ext cx="1529507" cy="253916"/>
            </a:xfrm>
            <a:prstGeom prst="rect">
              <a:avLst/>
            </a:prstGeom>
            <a:noFill/>
          </p:spPr>
          <p:txBody>
            <a:bodyPr wrap="none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3600" b="1" dirty="0">
                  <a:solidFill>
                    <a:schemeClr val="bg1"/>
                  </a:solidFill>
                  <a:cs typeface="+mn-ea"/>
                  <a:sym typeface="+mn-lt"/>
                </a:rPr>
                <a:t>历史</a:t>
              </a:r>
              <a:endParaRPr lang="en-US" altLang="zh-CN" sz="36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5" name="矩形 4"/>
          <p:cNvSpPr/>
          <p:nvPr/>
        </p:nvSpPr>
        <p:spPr>
          <a:xfrm>
            <a:off x="3679371" y="315686"/>
            <a:ext cx="8305799" cy="6248400"/>
          </a:xfrm>
          <a:prstGeom prst="rect">
            <a:avLst/>
          </a:prstGeom>
          <a:solidFill>
            <a:schemeClr val="bg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3755571" y="419735"/>
            <a:ext cx="8098971" cy="5972901"/>
          </a:xfrm>
          <a:prstGeom prst="rect">
            <a:avLst/>
          </a:prstGeom>
          <a:noFill/>
        </p:spPr>
        <p:txBody>
          <a:bodyPr wrap="square" rtlCol="0"/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3200" b="1" dirty="0">
                <a:solidFill>
                  <a:schemeClr val="bg1"/>
                </a:solidFill>
                <a:sym typeface="+mn-ea"/>
              </a:rPr>
              <a:t>语音合成简史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zh-CN" altLang="en-US" sz="2800" b="1" dirty="0">
                <a:solidFill>
                  <a:schemeClr val="bg1"/>
                </a:solidFill>
              </a:rPr>
              <a:t>机械式、电子式、计算机语音合成器三阶段、</a:t>
            </a:r>
            <a:endParaRPr lang="en-US" altLang="zh-CN" sz="2800" b="1" dirty="0">
              <a:solidFill>
                <a:schemeClr val="bg1"/>
              </a:solidFill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zh-CN" altLang="en-US" sz="2800" b="1" dirty="0">
                <a:solidFill>
                  <a:schemeClr val="bg1"/>
                </a:solidFill>
              </a:rPr>
              <a:t>机械合成</a:t>
            </a:r>
            <a:endParaRPr lang="en-US" altLang="zh-CN" sz="2800" b="1" dirty="0">
              <a:solidFill>
                <a:schemeClr val="bg1"/>
              </a:solidFill>
            </a:endParaRPr>
          </a:p>
          <a:p>
            <a:pPr marL="1371600" lvl="2" indent="-457200">
              <a:buFont typeface="Wingdings" panose="05000000000000000000" pitchFamily="2" charset="2"/>
              <a:buChar char="Ø"/>
            </a:pPr>
            <a:r>
              <a:rPr lang="en-US" altLang="zh-CN" sz="2400" b="1" dirty="0">
                <a:solidFill>
                  <a:schemeClr val="bg1"/>
                </a:solidFill>
              </a:rPr>
              <a:t>1791</a:t>
            </a:r>
            <a:r>
              <a:rPr lang="zh-CN" altLang="zh-CN" sz="2400" b="1" dirty="0">
                <a:solidFill>
                  <a:schemeClr val="bg1"/>
                </a:solidFill>
              </a:rPr>
              <a:t>年</a:t>
            </a:r>
            <a:r>
              <a:rPr lang="zh-CN" altLang="en-US" sz="2400" b="1" dirty="0">
                <a:solidFill>
                  <a:schemeClr val="bg1"/>
                </a:solidFill>
              </a:rPr>
              <a:t>肯佩伦发明了讲话机</a:t>
            </a:r>
            <a:r>
              <a:rPr lang="zh-CN" altLang="zh-CN" sz="2400" b="1" dirty="0">
                <a:solidFill>
                  <a:schemeClr val="bg1"/>
                </a:solidFill>
              </a:rPr>
              <a:t>。</a:t>
            </a:r>
            <a:endParaRPr lang="en-US" altLang="zh-CN" sz="2400" b="1" dirty="0">
              <a:solidFill>
                <a:schemeClr val="bg1"/>
              </a:solidFill>
            </a:endParaRPr>
          </a:p>
          <a:p>
            <a:pPr marL="1371600" lvl="2" indent="-457200">
              <a:buFont typeface="Wingdings" panose="05000000000000000000" pitchFamily="2" charset="2"/>
              <a:buChar char="Ø"/>
            </a:pPr>
            <a:r>
              <a:rPr lang="en-US" altLang="zh-CN" sz="2400" b="1" dirty="0">
                <a:solidFill>
                  <a:schemeClr val="bg1"/>
                </a:solidFill>
              </a:rPr>
              <a:t>https://v.qq.com/x/page/c084394t64u.html?n_version=2021</a:t>
            </a:r>
            <a:endParaRPr lang="zh-CN" altLang="zh-CN" sz="2400" b="1" dirty="0">
              <a:solidFill>
                <a:schemeClr val="bg1"/>
              </a:solidFill>
            </a:endParaRPr>
          </a:p>
          <a:p>
            <a:pPr lvl="1"/>
            <a:endParaRPr lang="zh-CN" altLang="en-US" sz="3200" b="1" dirty="0">
              <a:solidFill>
                <a:schemeClr val="bg1"/>
              </a:solidFill>
              <a:sym typeface="+mn-ea"/>
            </a:endParaRPr>
          </a:p>
          <a:p>
            <a:pPr lvl="1"/>
            <a:endParaRPr lang="zh-CN" altLang="en-US" sz="3200" b="1" dirty="0">
              <a:solidFill>
                <a:schemeClr val="bg1"/>
              </a:solidFill>
              <a:sym typeface="+mn-ea"/>
            </a:endParaRPr>
          </a:p>
          <a:p>
            <a:pPr lvl="1"/>
            <a:endParaRPr lang="zh-CN" altLang="en-US" sz="3200" b="1" dirty="0">
              <a:solidFill>
                <a:schemeClr val="bg1"/>
              </a:solidFill>
              <a:sym typeface="+mn-ea"/>
            </a:endParaRPr>
          </a:p>
          <a:p>
            <a:pPr lvl="1"/>
            <a:endParaRPr lang="zh-CN" altLang="en-US" sz="3200" b="1" dirty="0">
              <a:solidFill>
                <a:schemeClr val="bg1"/>
              </a:solidFill>
              <a:sym typeface="+mn-ea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3751B09A-0E47-4EF7-9215-C6575363FA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4907" y="3071586"/>
            <a:ext cx="5241483" cy="332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06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="">
      <p:transition spd="slow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540000" y="419735"/>
            <a:ext cx="504000" cy="504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360000" y="282575"/>
            <a:ext cx="504000" cy="504000"/>
          </a:xfrm>
          <a:prstGeom prst="rect">
            <a:avLst/>
          </a:prstGeom>
          <a:solidFill>
            <a:schemeClr val="bg1">
              <a:alpha val="0"/>
            </a:schemeClr>
          </a:solidFill>
          <a:ln w="12700" cmpd="sng">
            <a:solidFill>
              <a:schemeClr val="bg1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949325" y="2479675"/>
            <a:ext cx="2417445" cy="1898015"/>
            <a:chOff x="676275" y="1709058"/>
            <a:chExt cx="1543050" cy="1105719"/>
          </a:xfrm>
        </p:grpSpPr>
        <p:sp>
          <p:nvSpPr>
            <p:cNvPr id="3" name="对角圆角矩形 1"/>
            <p:cNvSpPr/>
            <p:nvPr/>
          </p:nvSpPr>
          <p:spPr>
            <a:xfrm>
              <a:off x="676275" y="1709058"/>
              <a:ext cx="1543050" cy="1105719"/>
            </a:xfrm>
            <a:prstGeom prst="round2DiagRect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sz="200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4" name="文本框 10"/>
            <p:cNvSpPr txBox="1"/>
            <p:nvPr/>
          </p:nvSpPr>
          <p:spPr>
            <a:xfrm>
              <a:off x="676276" y="2062611"/>
              <a:ext cx="1529507" cy="253916"/>
            </a:xfrm>
            <a:prstGeom prst="rect">
              <a:avLst/>
            </a:prstGeom>
            <a:noFill/>
          </p:spPr>
          <p:txBody>
            <a:bodyPr wrap="none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3600" b="1" dirty="0">
                  <a:solidFill>
                    <a:schemeClr val="bg1"/>
                  </a:solidFill>
                  <a:cs typeface="+mn-ea"/>
                  <a:sym typeface="+mn-lt"/>
                </a:rPr>
                <a:t>历史</a:t>
              </a:r>
              <a:endParaRPr lang="en-US" altLang="zh-CN" sz="36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5" name="矩形 4"/>
          <p:cNvSpPr/>
          <p:nvPr/>
        </p:nvSpPr>
        <p:spPr>
          <a:xfrm>
            <a:off x="3679371" y="315686"/>
            <a:ext cx="8305799" cy="6248400"/>
          </a:xfrm>
          <a:prstGeom prst="rect">
            <a:avLst/>
          </a:prstGeom>
          <a:solidFill>
            <a:schemeClr val="bg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3755571" y="419735"/>
            <a:ext cx="8098971" cy="5972901"/>
          </a:xfrm>
          <a:prstGeom prst="rect">
            <a:avLst/>
          </a:prstGeom>
          <a:noFill/>
        </p:spPr>
        <p:txBody>
          <a:bodyPr wrap="square" rtlCol="0"/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3200" b="1" dirty="0">
                <a:solidFill>
                  <a:schemeClr val="bg1"/>
                </a:solidFill>
                <a:sym typeface="+mn-ea"/>
              </a:rPr>
              <a:t>语音合成简史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zh-CN" altLang="en-US" sz="2800" b="1" dirty="0">
                <a:solidFill>
                  <a:schemeClr val="bg1"/>
                </a:solidFill>
              </a:rPr>
              <a:t>机械合成</a:t>
            </a:r>
            <a:endParaRPr lang="en-US" altLang="zh-CN" sz="2800" b="1" dirty="0">
              <a:solidFill>
                <a:schemeClr val="bg1"/>
              </a:solidFill>
            </a:endParaRPr>
          </a:p>
          <a:p>
            <a:pPr marL="1371600" lvl="2" indent="-457200">
              <a:buFont typeface="Wingdings" panose="05000000000000000000" pitchFamily="2" charset="2"/>
              <a:buChar char="Ø"/>
            </a:pPr>
            <a:r>
              <a:rPr lang="zh-CN" altLang="en-US" sz="2400" b="1" dirty="0">
                <a:solidFill>
                  <a:schemeClr val="bg1"/>
                </a:solidFill>
                <a:sym typeface="+mn-ea"/>
              </a:rPr>
              <a:t>欧风尼雅讲话机。</a:t>
            </a:r>
            <a:endParaRPr lang="en-US" altLang="zh-CN" sz="2400" b="1" dirty="0">
              <a:solidFill>
                <a:schemeClr val="bg1"/>
              </a:solidFill>
              <a:sym typeface="+mn-ea"/>
            </a:endParaRPr>
          </a:p>
          <a:p>
            <a:pPr marL="1371600" lvl="2" indent="-457200">
              <a:buFont typeface="Wingdings" panose="05000000000000000000" pitchFamily="2" charset="2"/>
              <a:buChar char="Ø"/>
            </a:pPr>
            <a:r>
              <a:rPr lang="en-US" altLang="zh-CN" sz="2400" b="1" dirty="0">
                <a:solidFill>
                  <a:schemeClr val="bg1"/>
                </a:solidFill>
                <a:sym typeface="+mn-ea"/>
              </a:rPr>
              <a:t>1835</a:t>
            </a:r>
            <a:r>
              <a:rPr lang="zh-CN" altLang="en-US" sz="2400" b="1" dirty="0">
                <a:solidFill>
                  <a:schemeClr val="bg1"/>
                </a:solidFill>
                <a:sym typeface="+mn-ea"/>
              </a:rPr>
              <a:t>年发明。</a:t>
            </a:r>
            <a:endParaRPr lang="en-US" altLang="zh-CN" sz="2400" b="1" dirty="0">
              <a:solidFill>
                <a:schemeClr val="bg1"/>
              </a:solidFill>
              <a:sym typeface="+mn-ea"/>
            </a:endParaRPr>
          </a:p>
          <a:p>
            <a:pPr marL="1371600" lvl="2" indent="-457200">
              <a:buFont typeface="Wingdings" panose="05000000000000000000" pitchFamily="2" charset="2"/>
              <a:buChar char="Ø"/>
            </a:pPr>
            <a:r>
              <a:rPr lang="zh-CN" altLang="en-US" sz="2400" b="1" dirty="0">
                <a:solidFill>
                  <a:schemeClr val="bg1"/>
                </a:solidFill>
                <a:sym typeface="+mn-ea"/>
              </a:rPr>
              <a:t>键盘操作，可以发</a:t>
            </a:r>
            <a:r>
              <a:rPr lang="en-US" altLang="zh-CN" sz="2400" b="1" dirty="0">
                <a:solidFill>
                  <a:schemeClr val="bg1"/>
                </a:solidFill>
                <a:sym typeface="+mn-ea"/>
              </a:rPr>
              <a:t>[a][o][f][s]</a:t>
            </a:r>
            <a:r>
              <a:rPr lang="zh-CN" altLang="en-US" sz="2400" b="1" dirty="0">
                <a:solidFill>
                  <a:schemeClr val="bg1"/>
                </a:solidFill>
                <a:sym typeface="+mn-ea"/>
              </a:rPr>
              <a:t>等</a:t>
            </a:r>
            <a:r>
              <a:rPr lang="en-US" altLang="zh-CN" sz="2400" b="1" dirty="0">
                <a:solidFill>
                  <a:schemeClr val="bg1"/>
                </a:solidFill>
                <a:sym typeface="+mn-ea"/>
              </a:rPr>
              <a:t>14</a:t>
            </a:r>
            <a:r>
              <a:rPr lang="zh-CN" altLang="en-US" sz="2400" b="1" dirty="0">
                <a:solidFill>
                  <a:schemeClr val="bg1"/>
                </a:solidFill>
                <a:sym typeface="+mn-ea"/>
              </a:rPr>
              <a:t>个音素。还可以唱歌。</a:t>
            </a:r>
          </a:p>
          <a:p>
            <a:pPr lvl="1"/>
            <a:endParaRPr lang="zh-CN" altLang="en-US" sz="3200" b="1" dirty="0">
              <a:solidFill>
                <a:schemeClr val="bg1"/>
              </a:solidFill>
              <a:sym typeface="+mn-ea"/>
            </a:endParaRPr>
          </a:p>
          <a:p>
            <a:pPr lvl="1"/>
            <a:endParaRPr lang="zh-CN" altLang="en-US" sz="3200" b="1" dirty="0">
              <a:solidFill>
                <a:schemeClr val="bg1"/>
              </a:solidFill>
              <a:sym typeface="+mn-ea"/>
            </a:endParaRPr>
          </a:p>
          <a:p>
            <a:pPr lvl="1"/>
            <a:endParaRPr lang="zh-CN" altLang="en-US" sz="3200" b="1" dirty="0">
              <a:solidFill>
                <a:schemeClr val="bg1"/>
              </a:solidFill>
              <a:sym typeface="+mn-ea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6413D390-2C92-4BE7-84AB-C4FDA930B64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0026" y="3086564"/>
            <a:ext cx="8040716" cy="2940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821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="">
      <p:transition spd="slow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540000" y="419735"/>
            <a:ext cx="504000" cy="504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360000" y="282575"/>
            <a:ext cx="504000" cy="504000"/>
          </a:xfrm>
          <a:prstGeom prst="rect">
            <a:avLst/>
          </a:prstGeom>
          <a:solidFill>
            <a:schemeClr val="bg1">
              <a:alpha val="0"/>
            </a:schemeClr>
          </a:solidFill>
          <a:ln w="12700" cmpd="sng">
            <a:solidFill>
              <a:schemeClr val="bg1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949325" y="2479675"/>
            <a:ext cx="2417445" cy="1898015"/>
            <a:chOff x="676275" y="1709058"/>
            <a:chExt cx="1543050" cy="1105719"/>
          </a:xfrm>
        </p:grpSpPr>
        <p:sp>
          <p:nvSpPr>
            <p:cNvPr id="3" name="对角圆角矩形 1"/>
            <p:cNvSpPr/>
            <p:nvPr/>
          </p:nvSpPr>
          <p:spPr>
            <a:xfrm>
              <a:off x="676275" y="1709058"/>
              <a:ext cx="1543050" cy="1105719"/>
            </a:xfrm>
            <a:prstGeom prst="round2DiagRect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sz="200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4" name="文本框 10"/>
            <p:cNvSpPr txBox="1"/>
            <p:nvPr/>
          </p:nvSpPr>
          <p:spPr>
            <a:xfrm>
              <a:off x="676276" y="2062611"/>
              <a:ext cx="1529507" cy="253916"/>
            </a:xfrm>
            <a:prstGeom prst="rect">
              <a:avLst/>
            </a:prstGeom>
            <a:noFill/>
          </p:spPr>
          <p:txBody>
            <a:bodyPr wrap="none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3600" b="1" dirty="0">
                  <a:solidFill>
                    <a:schemeClr val="bg1"/>
                  </a:solidFill>
                  <a:cs typeface="+mn-ea"/>
                  <a:sym typeface="+mn-lt"/>
                </a:rPr>
                <a:t>历史</a:t>
              </a:r>
              <a:endParaRPr lang="en-US" altLang="zh-CN" sz="36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5" name="矩形 4"/>
          <p:cNvSpPr/>
          <p:nvPr/>
        </p:nvSpPr>
        <p:spPr>
          <a:xfrm>
            <a:off x="3679371" y="315686"/>
            <a:ext cx="8305799" cy="6248400"/>
          </a:xfrm>
          <a:prstGeom prst="rect">
            <a:avLst/>
          </a:prstGeom>
          <a:solidFill>
            <a:schemeClr val="bg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3755571" y="419735"/>
            <a:ext cx="8098971" cy="5972901"/>
          </a:xfrm>
          <a:prstGeom prst="rect">
            <a:avLst/>
          </a:prstGeom>
          <a:noFill/>
        </p:spPr>
        <p:txBody>
          <a:bodyPr wrap="square" rtlCol="0"/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3200" b="1" dirty="0">
                <a:solidFill>
                  <a:schemeClr val="bg1"/>
                </a:solidFill>
                <a:sym typeface="+mn-ea"/>
              </a:rPr>
              <a:t>语音合成简史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zh-CN" altLang="en-US" sz="2800" b="1" dirty="0">
                <a:solidFill>
                  <a:schemeClr val="bg1"/>
                </a:solidFill>
              </a:rPr>
              <a:t>机械合成</a:t>
            </a:r>
            <a:endParaRPr lang="en-US" altLang="zh-CN" sz="2800" b="1" dirty="0">
              <a:solidFill>
                <a:schemeClr val="bg1"/>
              </a:solidFill>
            </a:endParaRPr>
          </a:p>
          <a:p>
            <a:pPr marL="1371600" lvl="2" indent="-457200">
              <a:buFont typeface="Wingdings" panose="05000000000000000000" pitchFamily="2" charset="2"/>
              <a:buChar char="Ø"/>
            </a:pPr>
            <a:r>
              <a:rPr lang="zh-CN" altLang="en-US" sz="2400" b="1" dirty="0">
                <a:solidFill>
                  <a:schemeClr val="bg1"/>
                </a:solidFill>
                <a:sym typeface="+mn-ea"/>
              </a:rPr>
              <a:t>唐</a:t>
            </a:r>
            <a:r>
              <a:rPr lang="en-US" altLang="zh-CN" sz="2400" b="1" dirty="0">
                <a:solidFill>
                  <a:schemeClr val="bg1"/>
                </a:solidFill>
                <a:sym typeface="+mn-ea"/>
              </a:rPr>
              <a:t>《</a:t>
            </a:r>
            <a:r>
              <a:rPr lang="zh-CN" altLang="en-US" sz="2400" b="1" dirty="0">
                <a:solidFill>
                  <a:schemeClr val="bg1"/>
                </a:solidFill>
                <a:sym typeface="+mn-ea"/>
              </a:rPr>
              <a:t>朝野佥载</a:t>
            </a:r>
            <a:r>
              <a:rPr lang="en-US" altLang="zh-CN" sz="2400" b="1" dirty="0">
                <a:solidFill>
                  <a:schemeClr val="bg1"/>
                </a:solidFill>
                <a:sym typeface="+mn-ea"/>
              </a:rPr>
              <a:t>》</a:t>
            </a:r>
            <a:r>
              <a:rPr lang="zh-CN" altLang="en-US" sz="2400" b="1" dirty="0">
                <a:solidFill>
                  <a:schemeClr val="bg1"/>
                </a:solidFill>
                <a:sym typeface="+mn-ea"/>
              </a:rPr>
              <a:t>：“将作大匠杨务廉甚有巧思，尝于沁州市内刻木作僧，手执一碗，自能行乞。碗中钱满，关键忽发，自然作声云‘布施’。市人竞观，欲其作声，施者日盈数千矣。”</a:t>
            </a:r>
          </a:p>
          <a:p>
            <a:pPr lvl="1"/>
            <a:endParaRPr lang="zh-CN" altLang="en-US" sz="3200" b="1" dirty="0">
              <a:solidFill>
                <a:schemeClr val="bg1"/>
              </a:solidFill>
              <a:sym typeface="+mn-ea"/>
            </a:endParaRPr>
          </a:p>
          <a:p>
            <a:pPr lvl="1"/>
            <a:endParaRPr lang="zh-CN" altLang="en-US" sz="3200" b="1" dirty="0">
              <a:solidFill>
                <a:schemeClr val="bg1"/>
              </a:solidFill>
              <a:sym typeface="+mn-ea"/>
            </a:endParaRPr>
          </a:p>
          <a:p>
            <a:pPr lvl="1"/>
            <a:endParaRPr lang="zh-CN" altLang="en-US" sz="3200" b="1" dirty="0">
              <a:solidFill>
                <a:schemeClr val="bg1"/>
              </a:solidFill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596373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="">
      <p:transition spd="slow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</p:tagLst>
</file>

<file path=ppt/theme/theme1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1811</TotalTime>
  <Words>1005</Words>
  <Application>Microsoft Office PowerPoint</Application>
  <PresentationFormat>宽屏</PresentationFormat>
  <Paragraphs>216</Paragraphs>
  <Slides>43</Slides>
  <Notes>7</Notes>
  <HiddenSlides>0</HiddenSlides>
  <MMClips>0</MMClips>
  <ScaleCrop>false</ScaleCrop>
  <HeadingPairs>
    <vt:vector size="8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43</vt:i4>
      </vt:variant>
    </vt:vector>
  </HeadingPairs>
  <TitlesOfParts>
    <vt:vector size="51" baseType="lpstr">
      <vt:lpstr>等线</vt:lpstr>
      <vt:lpstr>宋体</vt:lpstr>
      <vt:lpstr>微软雅黑</vt:lpstr>
      <vt:lpstr>Arial</vt:lpstr>
      <vt:lpstr>Impact</vt:lpstr>
      <vt:lpstr>Wingdings</vt:lpstr>
      <vt:lpstr>第一PPT，www.1ppt.com</vt:lpstr>
      <vt:lpstr>位图图像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http://www.ypppt.com/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人工智能</dc:title>
  <dc:creator>第一PPT</dc:creator>
  <cp:keywords>www.1ppt.com</cp:keywords>
  <dc:description>www.1ppt.com</dc:description>
  <cp:lastModifiedBy>Sun Shun</cp:lastModifiedBy>
  <cp:revision>2242</cp:revision>
  <dcterms:created xsi:type="dcterms:W3CDTF">2017-07-07T15:43:00Z</dcterms:created>
  <dcterms:modified xsi:type="dcterms:W3CDTF">2022-05-25T02:32:19Z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2052-11.1.0.9145</vt:lpwstr>
  </property>
</Properties>
</file>